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1"/>
  </p:notesMasterIdLst>
  <p:handoutMasterIdLst>
    <p:handoutMasterId r:id="rId32"/>
  </p:handoutMasterIdLst>
  <p:sldIdLst>
    <p:sldId id="519" r:id="rId3"/>
    <p:sldId id="613" r:id="rId4"/>
    <p:sldId id="61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602" r:id="rId13"/>
    <p:sldId id="603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6" r:id="rId23"/>
    <p:sldId id="623" r:id="rId24"/>
    <p:sldId id="617" r:id="rId25"/>
    <p:sldId id="621" r:id="rId26"/>
    <p:sldId id="622" r:id="rId27"/>
    <p:sldId id="624" r:id="rId28"/>
    <p:sldId id="625" r:id="rId29"/>
    <p:sldId id="552" r:id="rId30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8C8FF"/>
    <a:srgbClr val="FFFF99"/>
    <a:srgbClr val="FFFF66"/>
    <a:srgbClr val="000000"/>
    <a:srgbClr val="006600"/>
    <a:srgbClr val="FF9696"/>
    <a:srgbClr val="FF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8520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2184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F40B84C6-14CB-4EAD-9F5A-86F84C11FE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08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D90179C9-C0D5-40D3-9B52-FC604D17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684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78213E3-CBF2-48F7-A653-C99C18F2B1A7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6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6D2709-B30A-4E1F-9675-B57888B3250C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2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572FCF-90AE-452B-B9DA-5A3377238BD7}" type="slidenum">
              <a:rPr lang="en-US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8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C2B96B-45A3-4BCD-8BC5-1BF5D51DCD76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96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99EB21-1C8C-4044-85DD-3F67630E1D67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75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C8B837-8945-485B-9F52-F7BC139394B4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285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C66415-844E-42A8-9DF3-D15920B1CDC5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9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0BE14-CDEB-4A1E-AE5C-D2555C950777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7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4F1CA4-B4E5-4902-8B66-2C184A75FFBB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B2F483-87B6-4565-856E-8287023FA08D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0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DBB110-D56E-4640-A080-D3FC8BB1F143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1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1BB283-5315-4102-86F3-098955460D68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7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C9F577-9183-455E-A409-D0E22DA0FC52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0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9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19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3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84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37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162A97-F090-48F5-8587-BA04D6182426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10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BD585D-549B-4AFC-B965-6A701197B42A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2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1549F42-0213-4C84-A590-0E2E6FED1C60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4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3689-782E-40A9-8ACD-5AE07E0757A7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8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C5F174-E9AE-4A39-9660-0B5698A9CA9D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9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E40170-C7D1-4E87-9FC6-BBD7631B1815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2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581409-E667-42AB-8A9C-5240FA981FE7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8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1F0FFC-449B-429E-99FF-FB8F0847DA0B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8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4315DE-157B-4905-BAAC-698EED7743B4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3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CF888-79D0-472A-8BFF-5B8C9A5D7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3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2301A-D926-4D6B-A7B4-89B2C6A1E8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9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49552-F4D0-4AFD-A271-D57C0052C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68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-47625" y="6600825"/>
            <a:ext cx="50768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smtClean="0">
                <a:solidFill>
                  <a:schemeClr val="bg2"/>
                </a:solidFill>
                <a:latin typeface="Tahoma" pitchFamily="34" charset="0"/>
              </a:rPr>
              <a:t>Copyright © Andrew W. Moore</a:t>
            </a: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5562600" y="6629400"/>
            <a:ext cx="3581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900" smtClean="0">
                <a:latin typeface="Tahoma" panose="020B0604030504040204" pitchFamily="34" charset="0"/>
              </a:rPr>
              <a:t>Slide </a:t>
            </a:r>
            <a:fld id="{939EBC1B-E903-4656-A6B5-6FAD8B1BF067}" type="slidenum">
              <a:rPr lang="en-US" altLang="en-US" sz="900" smtClean="0">
                <a:latin typeface="Tahoma" panose="020B060403050404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900" smtClean="0">
              <a:latin typeface="Tahoma" panose="020B0604030504040204" pitchFamily="34" charset="0"/>
            </a:endParaRPr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772400" cy="2133600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2819400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31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99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5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122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45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15971-845B-4335-8428-5A0A9EB16E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753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23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55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28600"/>
            <a:ext cx="21431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278563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02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16"/>
          <p:cNvSpPr txBox="1">
            <a:spLocks noGrp="1"/>
          </p:cNvSpPr>
          <p:nvPr>
            <p:ph type="sldNum" idx="10"/>
          </p:nvPr>
        </p:nvSpPr>
        <p:spPr>
          <a:xfrm>
            <a:off x="8556625" y="6332538"/>
            <a:ext cx="549275" cy="52546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defRPr/>
            </a:pPr>
            <a:fld id="{377806D6-0D14-4DD4-9500-A3C17A6293CD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579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B284B-210A-4E6D-9695-A8E800B5F0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60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BB2BD-DBFC-45F0-8480-CB39BE5A6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152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ADA11-A05A-40E2-ABD3-4CADC67B50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08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645D1-990F-48DC-8188-0B1170816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64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826BE-F93B-4975-AFB1-F9FE836A6A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8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7B00C-9E50-4BE0-A942-B840A2709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23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9A78D-7530-4D65-8A9E-9A1E5BDCC2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4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1314C3B-D752-45EC-AACA-7162EC803F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574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2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inuboney.github.io/2016/01/19/ladder-network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naive_bayes.html" TargetMode="External"/><Relationship Id="rId7" Type="http://schemas.openxmlformats.org/officeDocument/2006/relationships/hyperlink" Target="https://www.cs.cmu.edu/~./awm/tutorials/gmm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scikit-learn.org/stable/modules/mixture.html" TargetMode="External"/><Relationship Id="rId5" Type="http://schemas.openxmlformats.org/officeDocument/2006/relationships/hyperlink" Target="https://www.cs.cmu.edu/~./awm/tutorials/prob.html" TargetMode="External"/><Relationship Id="rId4" Type="http://schemas.openxmlformats.org/officeDocument/2006/relationships/hyperlink" Target="http://www.cs.cmu.edu/~tom/mlbook/NBayesLogReg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4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5003.001</a:t>
            </a: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2022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57300" y="2819400"/>
            <a:ext cx="6600825" cy="1649413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/>
              <a:t>Lecture 5</a:t>
            </a:r>
            <a:r>
              <a:rPr lang="en-US" altLang="en-US" kern="0" dirty="0" smtClean="0"/>
              <a:t>: Bayesian Methods for Supervised, Semi-Supervised,      and Unsupervised Learning</a:t>
            </a:r>
          </a:p>
        </p:txBody>
      </p:sp>
      <p:sp>
        <p:nvSpPr>
          <p:cNvPr id="7173" name="TextBox 2"/>
          <p:cNvSpPr txBox="1">
            <a:spLocks noChangeArrowheads="1"/>
          </p:cNvSpPr>
          <p:nvPr/>
        </p:nvSpPr>
        <p:spPr bwMode="auto">
          <a:xfrm>
            <a:off x="3321050" y="265113"/>
            <a:ext cx="5297488" cy="461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u="sng"/>
              <a:t>Acknowledgement</a:t>
            </a:r>
            <a:r>
              <a:rPr lang="en-US" altLang="en-US" sz="1200"/>
              <a:t>: these slides are partially based on Machine Learning for Cities course material from Dr. Stanislav Sobolevsky, used with permission.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5603" name="Text Box 6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8757" name="Text Box 40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868758" name="Text Box 40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sp>
        <p:nvSpPr>
          <p:cNvPr id="868759" name="Text Box 407"/>
          <p:cNvSpPr txBox="1">
            <a:spLocks noChangeArrowheads="1"/>
          </p:cNvSpPr>
          <p:nvPr/>
        </p:nvSpPr>
        <p:spPr bwMode="auto">
          <a:xfrm>
            <a:off x="1377950" y="4564063"/>
            <a:ext cx="6362700" cy="8223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  <a:latin typeface="Arial" panose="020B0604020202020204" pitchFamily="34" charset="0"/>
              </a:rPr>
              <a:t>Naïve Bayes assumption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: All attribute values are conditionally independent given the class.</a:t>
            </a:r>
          </a:p>
        </p:txBody>
      </p:sp>
      <p:graphicFrame>
        <p:nvGraphicFramePr>
          <p:cNvPr id="868841" name="Group 489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8848" name="Text Box 496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graphicFrame>
        <p:nvGraphicFramePr>
          <p:cNvPr id="868849" name="Object 497"/>
          <p:cNvGraphicFramePr>
            <a:graphicFrameLocks noChangeAspect="1"/>
          </p:cNvGraphicFramePr>
          <p:nvPr/>
        </p:nvGraphicFramePr>
        <p:xfrm>
          <a:off x="2425700" y="5527675"/>
          <a:ext cx="42814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4" name="Equation" r:id="rId4" imgW="2362200" imgH="368300" progId="Equation.3">
                  <p:embed/>
                </p:oleObj>
              </mc:Choice>
              <mc:Fallback>
                <p:oleObj name="Equation" r:id="rId4" imgW="2362200" imgH="368300" progId="Equation.3">
                  <p:embed/>
                  <p:pic>
                    <p:nvPicPr>
                      <p:cNvPr id="0" name="Object 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5527675"/>
                        <a:ext cx="42814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757" grpId="0"/>
      <p:bldP spid="868758" grpId="0"/>
      <p:bldP spid="868759" grpId="0" animBg="1"/>
      <p:bldP spid="8688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5" name="Rectangle 55"/>
          <p:cNvSpPr>
            <a:spLocks noChangeArrowheads="1"/>
          </p:cNvSpPr>
          <p:nvPr/>
        </p:nvSpPr>
        <p:spPr bwMode="auto">
          <a:xfrm>
            <a:off x="2379663" y="5837238"/>
            <a:ext cx="501650" cy="300037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637" name="Text Box 37"/>
          <p:cNvSpPr txBox="1">
            <a:spLocks noChangeArrowheads="1"/>
          </p:cNvSpPr>
          <p:nvPr/>
        </p:nvSpPr>
        <p:spPr bwMode="auto">
          <a:xfrm>
            <a:off x="2320925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1607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3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1789113" y="49307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27678" name="Text Box 35"/>
          <p:cNvSpPr txBox="1">
            <a:spLocks noChangeArrowheads="1"/>
          </p:cNvSpPr>
          <p:nvPr/>
        </p:nvSpPr>
        <p:spPr bwMode="auto">
          <a:xfrm>
            <a:off x="3695700" y="49291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27679" name="Text Box 36"/>
          <p:cNvSpPr txBox="1">
            <a:spLocks noChangeArrowheads="1"/>
          </p:cNvSpPr>
          <p:nvPr/>
        </p:nvSpPr>
        <p:spPr bwMode="auto">
          <a:xfrm>
            <a:off x="4946650" y="49307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21638" name="Text Box 38"/>
          <p:cNvSpPr txBox="1">
            <a:spLocks noChangeArrowheads="1"/>
          </p:cNvSpPr>
          <p:nvPr/>
        </p:nvSpPr>
        <p:spPr bwMode="auto">
          <a:xfrm>
            <a:off x="2325688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21639" name="Text Box 39"/>
          <p:cNvSpPr txBox="1">
            <a:spLocks noChangeArrowheads="1"/>
          </p:cNvSpPr>
          <p:nvPr/>
        </p:nvSpPr>
        <p:spPr bwMode="auto">
          <a:xfrm>
            <a:off x="5413375" y="53800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21640" name="Text Box 40"/>
          <p:cNvSpPr txBox="1">
            <a:spLocks noChangeArrowheads="1"/>
          </p:cNvSpPr>
          <p:nvPr/>
        </p:nvSpPr>
        <p:spPr bwMode="auto">
          <a:xfrm>
            <a:off x="5410200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27683" name="Text Box 41"/>
          <p:cNvSpPr txBox="1">
            <a:spLocks noChangeArrowheads="1"/>
          </p:cNvSpPr>
          <p:nvPr/>
        </p:nvSpPr>
        <p:spPr bwMode="auto">
          <a:xfrm>
            <a:off x="3244850" y="4456113"/>
            <a:ext cx="2044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Pr(A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v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7684" name="Line 42"/>
          <p:cNvSpPr>
            <a:spLocks noChangeShapeType="1"/>
          </p:cNvSpPr>
          <p:nvPr/>
        </p:nvSpPr>
        <p:spPr bwMode="auto">
          <a:xfrm flipH="1">
            <a:off x="1919288" y="4648200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Line 43"/>
          <p:cNvSpPr>
            <a:spLocks noChangeShapeType="1"/>
          </p:cNvSpPr>
          <p:nvPr/>
        </p:nvSpPr>
        <p:spPr bwMode="auto">
          <a:xfrm flipH="1">
            <a:off x="5426075" y="4649788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Line 44"/>
          <p:cNvSpPr>
            <a:spLocks noChangeShapeType="1"/>
          </p:cNvSpPr>
          <p:nvPr/>
        </p:nvSpPr>
        <p:spPr bwMode="auto">
          <a:xfrm>
            <a:off x="1919288" y="4659313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Line 45"/>
          <p:cNvSpPr>
            <a:spLocks noChangeShapeType="1"/>
          </p:cNvSpPr>
          <p:nvPr/>
        </p:nvSpPr>
        <p:spPr bwMode="auto">
          <a:xfrm>
            <a:off x="6619875" y="4660900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Text Box 46"/>
          <p:cNvSpPr txBox="1">
            <a:spLocks noChangeArrowheads="1"/>
          </p:cNvSpPr>
          <p:nvPr/>
        </p:nvSpPr>
        <p:spPr bwMode="auto">
          <a:xfrm>
            <a:off x="6950075" y="49291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1647" name="Text Box 47"/>
          <p:cNvSpPr txBox="1">
            <a:spLocks noChangeArrowheads="1"/>
          </p:cNvSpPr>
          <p:nvPr/>
        </p:nvSpPr>
        <p:spPr bwMode="auto">
          <a:xfrm>
            <a:off x="3937000" y="53816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21648" name="Text Box 48"/>
          <p:cNvSpPr txBox="1">
            <a:spLocks noChangeArrowheads="1"/>
          </p:cNvSpPr>
          <p:nvPr/>
        </p:nvSpPr>
        <p:spPr bwMode="auto">
          <a:xfrm>
            <a:off x="3938588" y="58023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27691" name="Text Box 49"/>
          <p:cNvSpPr txBox="1">
            <a:spLocks noChangeArrowheads="1"/>
          </p:cNvSpPr>
          <p:nvPr/>
        </p:nvSpPr>
        <p:spPr bwMode="auto">
          <a:xfrm>
            <a:off x="7038975" y="4451350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| C =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21652" name="Text Box 52"/>
          <p:cNvSpPr txBox="1">
            <a:spLocks noChangeArrowheads="1"/>
          </p:cNvSpPr>
          <p:nvPr/>
        </p:nvSpPr>
        <p:spPr bwMode="auto">
          <a:xfrm>
            <a:off x="7169150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1653" name="Text Box 53"/>
          <p:cNvSpPr txBox="1">
            <a:spLocks noChangeArrowheads="1"/>
          </p:cNvSpPr>
          <p:nvPr/>
        </p:nvSpPr>
        <p:spPr bwMode="auto">
          <a:xfrm>
            <a:off x="71659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21654" name="Text Box 54"/>
          <p:cNvSpPr txBox="1">
            <a:spLocks noChangeArrowheads="1"/>
          </p:cNvSpPr>
          <p:nvPr/>
        </p:nvSpPr>
        <p:spPr bwMode="auto">
          <a:xfrm>
            <a:off x="3003550" y="6280150"/>
            <a:ext cx="3713163" cy="33655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 | Risk = High) = 0.53</a:t>
            </a:r>
          </a:p>
        </p:txBody>
      </p:sp>
      <p:sp>
        <p:nvSpPr>
          <p:cNvPr id="921658" name="Line 58"/>
          <p:cNvSpPr>
            <a:spLocks noChangeShapeType="1"/>
          </p:cNvSpPr>
          <p:nvPr/>
        </p:nvSpPr>
        <p:spPr bwMode="auto">
          <a:xfrm>
            <a:off x="2617788" y="6213475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59" name="Line 59"/>
          <p:cNvSpPr>
            <a:spLocks noChangeShapeType="1"/>
          </p:cNvSpPr>
          <p:nvPr/>
        </p:nvSpPr>
        <p:spPr bwMode="auto">
          <a:xfrm>
            <a:off x="2617788" y="642620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5" grpId="0" animBg="1"/>
      <p:bldP spid="921637" grpId="0"/>
      <p:bldP spid="921638" grpId="0"/>
      <p:bldP spid="921639" grpId="0"/>
      <p:bldP spid="921640" grpId="0"/>
      <p:bldP spid="921647" grpId="0"/>
      <p:bldP spid="921648" grpId="0"/>
      <p:bldP spid="921652" grpId="0"/>
      <p:bldP spid="921653" grpId="0"/>
      <p:bldP spid="921654" grpId="0" animBg="1"/>
      <p:bldP spid="921658" grpId="0" animBg="1"/>
      <p:bldP spid="9216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1" name="Text Box 3"/>
          <p:cNvSpPr txBox="1">
            <a:spLocks noChangeArrowheads="1"/>
          </p:cNvSpPr>
          <p:nvPr/>
        </p:nvSpPr>
        <p:spPr bwMode="auto">
          <a:xfrm>
            <a:off x="2009775" y="58023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3656" name="Group 8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20" name="Text Box 25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923674" name="Text Box 26"/>
          <p:cNvSpPr txBox="1">
            <a:spLocks noChangeArrowheads="1"/>
          </p:cNvSpPr>
          <p:nvPr/>
        </p:nvSpPr>
        <p:spPr bwMode="auto">
          <a:xfrm>
            <a:off x="727075" y="49291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923675" name="Text Box 27"/>
          <p:cNvSpPr txBox="1">
            <a:spLocks noChangeArrowheads="1"/>
          </p:cNvSpPr>
          <p:nvPr/>
        </p:nvSpPr>
        <p:spPr bwMode="auto">
          <a:xfrm>
            <a:off x="446088" y="53800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23676" name="Text Box 28"/>
          <p:cNvSpPr txBox="1">
            <a:spLocks noChangeArrowheads="1"/>
          </p:cNvSpPr>
          <p:nvPr/>
        </p:nvSpPr>
        <p:spPr bwMode="auto">
          <a:xfrm>
            <a:off x="420688" y="58007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23677" name="Text Box 29"/>
          <p:cNvSpPr txBox="1">
            <a:spLocks noChangeArrowheads="1"/>
          </p:cNvSpPr>
          <p:nvPr/>
        </p:nvSpPr>
        <p:spPr bwMode="auto">
          <a:xfrm>
            <a:off x="1785938" y="49307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23678" name="Text Box 30"/>
          <p:cNvSpPr txBox="1">
            <a:spLocks noChangeArrowheads="1"/>
          </p:cNvSpPr>
          <p:nvPr/>
        </p:nvSpPr>
        <p:spPr bwMode="auto">
          <a:xfrm>
            <a:off x="3914775" y="49291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23679" name="Text Box 31"/>
          <p:cNvSpPr txBox="1">
            <a:spLocks noChangeArrowheads="1"/>
          </p:cNvSpPr>
          <p:nvPr/>
        </p:nvSpPr>
        <p:spPr bwMode="auto">
          <a:xfrm>
            <a:off x="4899025" y="46513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23680" name="Text Box 32"/>
          <p:cNvSpPr txBox="1">
            <a:spLocks noChangeArrowheads="1"/>
          </p:cNvSpPr>
          <p:nvPr/>
        </p:nvSpPr>
        <p:spPr bwMode="auto">
          <a:xfrm>
            <a:off x="2009775" y="53816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1" name="Text Box 33"/>
          <p:cNvSpPr txBox="1">
            <a:spLocks noChangeArrowheads="1"/>
          </p:cNvSpPr>
          <p:nvPr/>
        </p:nvSpPr>
        <p:spPr bwMode="auto">
          <a:xfrm>
            <a:off x="5097463" y="5380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2" name="Text Box 34"/>
          <p:cNvSpPr txBox="1">
            <a:spLocks noChangeArrowheads="1"/>
          </p:cNvSpPr>
          <p:nvPr/>
        </p:nvSpPr>
        <p:spPr bwMode="auto">
          <a:xfrm>
            <a:off x="5100638" y="58023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23688" name="Text Box 40"/>
          <p:cNvSpPr txBox="1">
            <a:spLocks noChangeArrowheads="1"/>
          </p:cNvSpPr>
          <p:nvPr/>
        </p:nvSpPr>
        <p:spPr bwMode="auto">
          <a:xfrm>
            <a:off x="7102475" y="49291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23689" name="Text Box 41"/>
          <p:cNvSpPr txBox="1">
            <a:spLocks noChangeArrowheads="1"/>
          </p:cNvSpPr>
          <p:nvPr/>
        </p:nvSpPr>
        <p:spPr bwMode="auto">
          <a:xfrm>
            <a:off x="3975100" y="53816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23690" name="Text Box 42"/>
          <p:cNvSpPr txBox="1">
            <a:spLocks noChangeArrowheads="1"/>
          </p:cNvSpPr>
          <p:nvPr/>
        </p:nvSpPr>
        <p:spPr bwMode="auto">
          <a:xfrm>
            <a:off x="3970338" y="58023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23692" name="Text Box 44"/>
          <p:cNvSpPr txBox="1">
            <a:spLocks noChangeArrowheads="1"/>
          </p:cNvSpPr>
          <p:nvPr/>
        </p:nvSpPr>
        <p:spPr bwMode="auto">
          <a:xfrm>
            <a:off x="6692900" y="5381625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/ 5.96 = 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3693" name="Text Box 45"/>
          <p:cNvSpPr txBox="1">
            <a:spLocks noChangeArrowheads="1"/>
          </p:cNvSpPr>
          <p:nvPr/>
        </p:nvSpPr>
        <p:spPr bwMode="auto">
          <a:xfrm>
            <a:off x="6689725" y="580231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/ 5.96 = 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35" name="Text Box 50"/>
          <p:cNvSpPr txBox="1">
            <a:spLocks noChangeArrowheads="1"/>
          </p:cNvSpPr>
          <p:nvPr/>
        </p:nvSpPr>
        <p:spPr bwMode="auto">
          <a:xfrm>
            <a:off x="895350" y="4429125"/>
            <a:ext cx="36512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Now we can use Bayes’ Theorem:</a:t>
            </a:r>
          </a:p>
        </p:txBody>
      </p:sp>
      <p:sp>
        <p:nvSpPr>
          <p:cNvPr id="923699" name="Line 51"/>
          <p:cNvSpPr>
            <a:spLocks noChangeShapeType="1"/>
          </p:cNvSpPr>
          <p:nvPr/>
        </p:nvSpPr>
        <p:spPr bwMode="auto">
          <a:xfrm>
            <a:off x="5148263" y="6188075"/>
            <a:ext cx="1201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00" name="Text Box 52"/>
          <p:cNvSpPr txBox="1">
            <a:spLocks noChangeArrowheads="1"/>
          </p:cNvSpPr>
          <p:nvPr/>
        </p:nvSpPr>
        <p:spPr bwMode="auto">
          <a:xfrm>
            <a:off x="5100638" y="62690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5.96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1" grpId="0"/>
      <p:bldP spid="923674" grpId="0"/>
      <p:bldP spid="923675" grpId="0"/>
      <p:bldP spid="923676" grpId="0"/>
      <p:bldP spid="923677" grpId="0"/>
      <p:bldP spid="923678" grpId="0"/>
      <p:bldP spid="923679" grpId="0"/>
      <p:bldP spid="923680" grpId="0"/>
      <p:bldP spid="923681" grpId="0"/>
      <p:bldP spid="923682" grpId="0"/>
      <p:bldP spid="923688" grpId="0"/>
      <p:bldP spid="923689" grpId="0"/>
      <p:bldP spid="923690" grpId="0"/>
      <p:bldP spid="923692" grpId="0"/>
      <p:bldP spid="923693" grpId="0"/>
      <p:bldP spid="923699" grpId="0" animBg="1"/>
      <p:bldP spid="9237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5703" name="Group 7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7" name="Text Box 24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1768" name="Text Box 42"/>
          <p:cNvSpPr txBox="1">
            <a:spLocks noChangeArrowheads="1"/>
          </p:cNvSpPr>
          <p:nvPr/>
        </p:nvSpPr>
        <p:spPr bwMode="auto">
          <a:xfrm>
            <a:off x="554038" y="4452938"/>
            <a:ext cx="802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1: How to estimate the conditional probability of a discrete attribute?</a:t>
            </a:r>
          </a:p>
        </p:txBody>
      </p:sp>
      <p:graphicFrame>
        <p:nvGraphicFramePr>
          <p:cNvPr id="925740" name="Object 44"/>
          <p:cNvGraphicFramePr>
            <a:graphicFrameLocks noChangeAspect="1"/>
          </p:cNvGraphicFramePr>
          <p:nvPr/>
        </p:nvGraphicFramePr>
        <p:xfrm>
          <a:off x="1022350" y="4948238"/>
          <a:ext cx="70929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" name="Equation" r:id="rId4" imgW="4711700" imgH="419100" progId="Equation.3">
                  <p:embed/>
                </p:oleObj>
              </mc:Choice>
              <mc:Fallback>
                <p:oleObj name="Equation" r:id="rId4" imgW="4711700" imgH="4191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4948238"/>
                        <a:ext cx="709295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41" name="Text Box 45"/>
          <p:cNvSpPr txBox="1">
            <a:spLocks noChangeArrowheads="1"/>
          </p:cNvSpPr>
          <p:nvPr/>
        </p:nvSpPr>
        <p:spPr bwMode="auto">
          <a:xfrm>
            <a:off x="1538288" y="5649913"/>
            <a:ext cx="6048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there were 500 training records with     Risk = High, and 265 of these also had Gender = Male, our probability estimate would be 265 / 500 = 0.53.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92138" y="833438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Dataset representation</a:t>
            </a:r>
            <a:r>
              <a:rPr lang="en-US" altLang="en-US" sz="2400">
                <a:solidFill>
                  <a:srgbClr val="000000"/>
                </a:solidFill>
              </a:rPr>
              <a:t>: records x</a:t>
            </a:r>
            <a:r>
              <a:rPr lang="en-US" altLang="en-US" sz="2400" baseline="-25000">
                <a:solidFill>
                  <a:srgbClr val="000000"/>
                </a:solidFill>
              </a:rPr>
              <a:t>i</a:t>
            </a:r>
            <a:r>
              <a:rPr lang="en-US" altLang="en-US" sz="2400">
                <a:solidFill>
                  <a:srgbClr val="000000"/>
                </a:solidFill>
              </a:rPr>
              <a:t>, attributes A</a:t>
            </a:r>
            <a:r>
              <a:rPr lang="en-US" altLang="en-US" sz="2400" baseline="-25000">
                <a:solidFill>
                  <a:srgbClr val="000000"/>
                </a:solidFill>
              </a:rPr>
              <a:t>j</a:t>
            </a:r>
            <a:r>
              <a:rPr lang="en-US" altLang="en-US" sz="2400">
                <a:solidFill>
                  <a:srgbClr val="000000"/>
                </a:solidFill>
              </a:rPr>
              <a:t>, values v</a:t>
            </a:r>
            <a:r>
              <a:rPr lang="en-US" altLang="en-US" sz="2400" baseline="-25000">
                <a:solidFill>
                  <a:srgbClr val="000000"/>
                </a:solidFill>
              </a:rPr>
              <a:t>ij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46100" y="2540000"/>
            <a:ext cx="801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To decide whether the patient’s risk is high or low, we must first compute the likelihood of seeing his attribute values for both high-risk and low-risk groups: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800225" y="3260725"/>
            <a:ext cx="5516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High)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 = Male, BMI = 26, Diabetes = Yes | Risk = Low)</a:t>
            </a:r>
          </a:p>
        </p:txBody>
      </p:sp>
      <p:graphicFrame>
        <p:nvGraphicFramePr>
          <p:cNvPr id="927750" name="Group 6"/>
          <p:cNvGraphicFramePr>
            <a:graphicFrameLocks noGrp="1"/>
          </p:cNvGraphicFramePr>
          <p:nvPr/>
        </p:nvGraphicFramePr>
        <p:xfrm>
          <a:off x="1981200" y="1473200"/>
          <a:ext cx="5146675" cy="804863"/>
        </p:xfrm>
        <a:graphic>
          <a:graphicData uri="http://schemas.openxmlformats.org/drawingml/2006/table">
            <a:tbl>
              <a:tblPr/>
              <a:tblGrid>
                <a:gridCol w="10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Gender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BMI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Diabetes?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Heart attack risk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Male</a:t>
                      </a:r>
                    </a:p>
                  </a:txBody>
                  <a:tcPr marT="45756" marB="457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26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???</a:t>
                      </a:r>
                    </a:p>
                  </a:txBody>
                  <a:tcPr marT="45756" marB="457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88938" y="3946525"/>
            <a:ext cx="8342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Pr(Gender, BMI, Diabetes | Risk) = Pr(Gender | Risk) Pr(BMI | Risk) Pr(Diabetes | Risk)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>
            <a:off x="344488" y="4452938"/>
            <a:ext cx="843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Question 2: How to estimate the conditional probability* of a real-valued attribute?</a:t>
            </a:r>
          </a:p>
        </p:txBody>
      </p: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3006725" y="4932363"/>
          <a:ext cx="30972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Equation" r:id="rId4" imgW="2057400" imgH="203200" progId="Equation.3">
                  <p:embed/>
                </p:oleObj>
              </mc:Choice>
              <mc:Fallback>
                <p:oleObj name="Equation" r:id="rId4" imgW="2057400" imgH="203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4932363"/>
                        <a:ext cx="30972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770" name="Text Box 26"/>
          <p:cNvSpPr txBox="1">
            <a:spLocks noChangeArrowheads="1"/>
          </p:cNvSpPr>
          <p:nvPr/>
        </p:nvSpPr>
        <p:spPr bwMode="auto">
          <a:xfrm>
            <a:off x="827088" y="5383213"/>
            <a:ext cx="4995862" cy="915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Solution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Gaussian distribution from all of the training records with Risk = High, and use this distribution to estimate the probability.</a:t>
            </a:r>
          </a:p>
        </p:txBody>
      </p:sp>
      <p:sp>
        <p:nvSpPr>
          <p:cNvPr id="927771" name="Text Box 27"/>
          <p:cNvSpPr txBox="1">
            <a:spLocks noChangeArrowheads="1"/>
          </p:cNvSpPr>
          <p:nvPr/>
        </p:nvSpPr>
        <p:spPr bwMode="auto">
          <a:xfrm>
            <a:off x="6165850" y="5367338"/>
            <a:ext cx="23320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This is called Gaussian Naïve Bayes classification.</a:t>
            </a:r>
          </a:p>
        </p:txBody>
      </p:sp>
      <p:sp>
        <p:nvSpPr>
          <p:cNvPr id="927772" name="Line 28"/>
          <p:cNvSpPr>
            <a:spLocks noChangeShapeType="1"/>
          </p:cNvSpPr>
          <p:nvPr/>
        </p:nvSpPr>
        <p:spPr bwMode="auto">
          <a:xfrm flipH="1">
            <a:off x="5964238" y="5835650"/>
            <a:ext cx="363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933450" y="6440488"/>
            <a:ext cx="7248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*Technically, we are estimating the probability density f(x), not the probability of drawing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70" grpId="0" animBg="1"/>
      <p:bldP spid="927771" grpId="0"/>
      <p:bldP spid="9277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93391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33918" name="Object 30"/>
          <p:cNvGraphicFramePr>
            <a:graphicFrameLocks noChangeAspect="1"/>
          </p:cNvGraphicFramePr>
          <p:nvPr/>
        </p:nvGraphicFramePr>
        <p:xfrm>
          <a:off x="603250" y="3067050"/>
          <a:ext cx="286543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7050"/>
                        <a:ext cx="286543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19" name="Line 31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0" name="Line 32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1" name="Line 33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2" name="Line 34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3" name="Line 35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4" name="Line 36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5" name="Line 37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6" name="Line 38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7" name="Line 39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28" name="Text Box 40"/>
          <p:cNvSpPr txBox="1">
            <a:spLocks noChangeArrowheads="1"/>
          </p:cNvSpPr>
          <p:nvPr/>
        </p:nvSpPr>
        <p:spPr bwMode="auto">
          <a:xfrm>
            <a:off x="4410075" y="6232525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</a:p>
        </p:txBody>
      </p:sp>
      <p:sp>
        <p:nvSpPr>
          <p:cNvPr id="933929" name="Text Box 41"/>
          <p:cNvSpPr txBox="1">
            <a:spLocks noChangeArrowheads="1"/>
          </p:cNvSpPr>
          <p:nvPr/>
        </p:nvSpPr>
        <p:spPr bwMode="auto">
          <a:xfrm>
            <a:off x="51625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0" name="Text Box 42"/>
          <p:cNvSpPr txBox="1">
            <a:spLocks noChangeArrowheads="1"/>
          </p:cNvSpPr>
          <p:nvPr/>
        </p:nvSpPr>
        <p:spPr bwMode="auto">
          <a:xfrm>
            <a:off x="6076950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1" name="Text Box 43"/>
          <p:cNvSpPr txBox="1">
            <a:spLocks noChangeArrowheads="1"/>
          </p:cNvSpPr>
          <p:nvPr/>
        </p:nvSpPr>
        <p:spPr bwMode="auto">
          <a:xfrm>
            <a:off x="7000875" y="6232525"/>
            <a:ext cx="771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2" name="Text Box 44"/>
          <p:cNvSpPr txBox="1">
            <a:spLocks noChangeArrowheads="1"/>
          </p:cNvSpPr>
          <p:nvPr/>
        </p:nvSpPr>
        <p:spPr bwMode="auto">
          <a:xfrm>
            <a:off x="24288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3" name="Text Box 45"/>
          <p:cNvSpPr txBox="1">
            <a:spLocks noChangeArrowheads="1"/>
          </p:cNvSpPr>
          <p:nvPr/>
        </p:nvSpPr>
        <p:spPr bwMode="auto">
          <a:xfrm>
            <a:off x="33432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4" name="Text Box 46"/>
          <p:cNvSpPr txBox="1">
            <a:spLocks noChangeArrowheads="1"/>
          </p:cNvSpPr>
          <p:nvPr/>
        </p:nvSpPr>
        <p:spPr bwMode="auto">
          <a:xfrm>
            <a:off x="1514475" y="6232525"/>
            <a:ext cx="70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l-G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933935" name="Line 47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6" name="Line 48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37" name="Text Box 49"/>
          <p:cNvSpPr txBox="1">
            <a:spLocks noChangeArrowheads="1"/>
          </p:cNvSpPr>
          <p:nvPr/>
        </p:nvSpPr>
        <p:spPr bwMode="auto">
          <a:xfrm>
            <a:off x="5721350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933938" name="Text Box 50"/>
          <p:cNvSpPr txBox="1">
            <a:spLocks noChangeArrowheads="1"/>
          </p:cNvSpPr>
          <p:nvPr/>
        </p:nvSpPr>
        <p:spPr bwMode="auto">
          <a:xfrm>
            <a:off x="3952875" y="43275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39" name="Text Box 51"/>
          <p:cNvSpPr txBox="1">
            <a:spLocks noChangeArrowheads="1"/>
          </p:cNvSpPr>
          <p:nvPr/>
        </p:nvSpPr>
        <p:spPr bwMode="auto">
          <a:xfrm>
            <a:off x="4773613" y="4327525"/>
            <a:ext cx="322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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3941" name="Rectangle 53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933942" name="Text Box 54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919" grpId="0" animBg="1"/>
      <p:bldP spid="933920" grpId="0" animBg="1"/>
      <p:bldP spid="933921" grpId="0" animBg="1"/>
      <p:bldP spid="933922" grpId="0" animBg="1"/>
      <p:bldP spid="933923" grpId="0" animBg="1"/>
      <p:bldP spid="933924" grpId="0" animBg="1"/>
      <p:bldP spid="933925" grpId="0" animBg="1"/>
      <p:bldP spid="933926" grpId="0" animBg="1"/>
      <p:bldP spid="933927" grpId="0" animBg="1"/>
      <p:bldP spid="933928" grpId="0"/>
      <p:bldP spid="933929" grpId="0"/>
      <p:bldP spid="933930" grpId="0"/>
      <p:bldP spid="933931" grpId="0"/>
      <p:bldP spid="933932" grpId="0"/>
      <p:bldP spid="933933" grpId="0"/>
      <p:bldP spid="933934" grpId="0"/>
      <p:bldP spid="933935" grpId="0" animBg="1"/>
      <p:bldP spid="933936" grpId="0" animBg="1"/>
      <p:bldP spid="933937" grpId="0" animBg="1"/>
      <p:bldP spid="933938" grpId="0"/>
      <p:bldP spid="933939" grpId="0"/>
      <p:bldP spid="9339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Review of the Gaussian distribution</a:t>
            </a:r>
            <a:r>
              <a:rPr lang="en-US" altLang="en-US" smtClean="0"/>
              <a:t> 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186113"/>
            <a:ext cx="58118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601663" y="3067050"/>
          <a:ext cx="28654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5" name="Equation" r:id="rId5" imgW="1435100" imgH="508000" progId="Equation.3">
                  <p:embed/>
                </p:oleObj>
              </mc:Choice>
              <mc:Fallback>
                <p:oleObj name="Equation" r:id="rId5" imgW="1435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3067050"/>
                        <a:ext cx="286543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4562475" y="3794125"/>
            <a:ext cx="0" cy="2362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5624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1590675" y="61563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6480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5476875" y="47244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6391275" y="5851525"/>
            <a:ext cx="0" cy="3048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2733675" y="58515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73056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1819275" y="6080125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4257675" y="6232525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l-GR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752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6089650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7000875" y="623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24796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4067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1577975" y="62357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>
            <a:off x="3648075" y="4708525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>
            <a:off x="4572000" y="4708525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5719763" y="3105150"/>
            <a:ext cx="2743200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determines the center of the distribution, and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 determines its spread.</a:t>
            </a: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3927475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4748213" y="4330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914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Also called “normal distribution” or “bell curve”.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good approximation for many real-world distributions.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>
                <a:cs typeface="Arial" panose="020B0604020202020204" pitchFamily="34" charset="0"/>
                <a:sym typeface="Symbol" panose="05050102010706020507" pitchFamily="18" charset="2"/>
              </a:rPr>
              <a:t>Central Limit Theorem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: The sum (or mean) of sufficiently many i.i.d. samples from any distribution is approximately Gaussian.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A symmetric, unimodal distribution N(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,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), determined by its mean </a:t>
            </a:r>
            <a:r>
              <a:rPr lang="el-GR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 and standard deviation :</a:t>
            </a:r>
          </a:p>
        </p:txBody>
      </p:sp>
      <p:sp>
        <p:nvSpPr>
          <p:cNvPr id="37915" name="Text Box 30"/>
          <p:cNvSpPr txBox="1">
            <a:spLocks noChangeArrowheads="1"/>
          </p:cNvSpPr>
          <p:nvPr/>
        </p:nvSpPr>
        <p:spPr bwMode="auto">
          <a:xfrm>
            <a:off x="635000" y="4222750"/>
            <a:ext cx="27908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Given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we can compute the probability density f(x) for any x.</a:t>
            </a:r>
          </a:p>
        </p:txBody>
      </p:sp>
      <p:sp>
        <p:nvSpPr>
          <p:cNvPr id="37916" name="Text Box 31"/>
          <p:cNvSpPr txBox="1">
            <a:spLocks noChangeArrowheads="1"/>
          </p:cNvSpPr>
          <p:nvPr/>
        </p:nvSpPr>
        <p:spPr bwMode="auto">
          <a:xfrm>
            <a:off x="5784850" y="4224338"/>
            <a:ext cx="26193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if we have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100 and 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10, then f(120) = .0054.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Learning Gaussian distributions</a:t>
            </a:r>
            <a:endParaRPr lang="en-US" altLang="en-US" smtClean="0"/>
          </a:p>
        </p:txBody>
      </p:sp>
      <p:sp>
        <p:nvSpPr>
          <p:cNvPr id="39939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4500" y="850900"/>
            <a:ext cx="8229600" cy="237172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>
                <a:cs typeface="Arial" panose="020B0604020202020204" pitchFamily="34" charset="0"/>
                <a:sym typeface="Symbol" panose="05050102010706020507" pitchFamily="18" charset="2"/>
              </a:rPr>
              <a:t>	Gaussians are simple to learn from training data:</a:t>
            </a: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          m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mean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endParaRPr lang="en-US" altLang="en-US" sz="2000" smtClean="0">
              <a:latin typeface="Symbol" panose="05050102010706020507" pitchFamily="18" charset="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1" eaLnBrk="1" hangingPunct="1">
              <a:buFontTx/>
              <a:buNone/>
            </a:pPr>
            <a:r>
              <a:rPr lang="en-US" altLang="en-US" sz="2000" smtClean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000" smtClean="0">
                <a:cs typeface="Arial" panose="020B0604020202020204" pitchFamily="34" charset="0"/>
                <a:sym typeface="Symbol" panose="05050102010706020507" pitchFamily="18" charset="2"/>
              </a:rPr>
              <a:t> = sample standard deviation of x</a:t>
            </a:r>
            <a:r>
              <a:rPr lang="en-US" altLang="en-US" sz="2000" baseline="-25000" smtClean="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</a:p>
        </p:txBody>
      </p:sp>
      <p:graphicFrame>
        <p:nvGraphicFramePr>
          <p:cNvPr id="938014" name="Object 30"/>
          <p:cNvGraphicFramePr>
            <a:graphicFrameLocks noChangeAspect="1"/>
          </p:cNvGraphicFramePr>
          <p:nvPr/>
        </p:nvGraphicFramePr>
        <p:xfrm>
          <a:off x="5822950" y="1435100"/>
          <a:ext cx="11430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0" name="Equation" r:id="rId4" imgW="634725" imgH="431613" progId="Equation.3">
                  <p:embed/>
                </p:oleObj>
              </mc:Choice>
              <mc:Fallback>
                <p:oleObj name="Equation" r:id="rId4" imgW="634725" imgH="43161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2950" y="1435100"/>
                        <a:ext cx="11430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8015" name="Object 31"/>
          <p:cNvGraphicFramePr>
            <a:graphicFrameLocks noChangeAspect="1"/>
          </p:cNvGraphicFramePr>
          <p:nvPr/>
        </p:nvGraphicFramePr>
        <p:xfrm>
          <a:off x="5349875" y="2439988"/>
          <a:ext cx="21018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1" name="Equation" r:id="rId6" imgW="1167893" imgH="482391" progId="Equation.3">
                  <p:embed/>
                </p:oleObj>
              </mc:Choice>
              <mc:Fallback>
                <p:oleObj name="Equation" r:id="rId6" imgW="1167893" imgH="48239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2439988"/>
                        <a:ext cx="21018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8017" name="Text Box 33"/>
          <p:cNvSpPr txBox="1">
            <a:spLocks noChangeArrowheads="1"/>
          </p:cNvSpPr>
          <p:nvPr/>
        </p:nvSpPr>
        <p:spPr bwMode="auto">
          <a:xfrm>
            <a:off x="1114425" y="3452813"/>
            <a:ext cx="6900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example, consider the distribution of body mass index (BMI) for patients with low and high heart attack risks respectively:</a:t>
            </a:r>
          </a:p>
        </p:txBody>
      </p:sp>
      <p:sp>
        <p:nvSpPr>
          <p:cNvPr id="938018" name="Text Box 34"/>
          <p:cNvSpPr txBox="1">
            <a:spLocks noChangeArrowheads="1"/>
          </p:cNvSpPr>
          <p:nvPr/>
        </p:nvSpPr>
        <p:spPr bwMode="auto">
          <a:xfrm>
            <a:off x="1262063" y="4249738"/>
            <a:ext cx="658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Low risk (4500 patients): mean = 20.0, standard deviation = 2.6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High risk (500 patients): mean = 32.0, standard deviation = 3.1</a:t>
            </a:r>
          </a:p>
        </p:txBody>
      </p:sp>
      <p:sp>
        <p:nvSpPr>
          <p:cNvPr id="938019" name="Text Box 35"/>
          <p:cNvSpPr txBox="1">
            <a:spLocks noChangeArrowheads="1"/>
          </p:cNvSpPr>
          <p:nvPr/>
        </p:nvSpPr>
        <p:spPr bwMode="auto">
          <a:xfrm>
            <a:off x="577850" y="5046663"/>
            <a:ext cx="79581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Low risk group: f(x = 26 | N(20, 2.6)) = .01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Probability density of BMI = 26 for High risk group: f(x = 26 | N(32, 3.1)) = .02</a:t>
            </a:r>
          </a:p>
        </p:txBody>
      </p:sp>
      <p:graphicFrame>
        <p:nvGraphicFramePr>
          <p:cNvPr id="938021" name="Object 37"/>
          <p:cNvGraphicFramePr>
            <a:graphicFrameLocks noChangeAspect="1"/>
          </p:cNvGraphicFramePr>
          <p:nvPr/>
        </p:nvGraphicFramePr>
        <p:xfrm>
          <a:off x="3487738" y="5684838"/>
          <a:ext cx="214788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2" name="Equation" r:id="rId8" imgW="1435100" imgH="508000" progId="Equation.3">
                  <p:embed/>
                </p:oleObj>
              </mc:Choice>
              <mc:Fallback>
                <p:oleObj name="Equation" r:id="rId8" imgW="1435100" imgH="508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5684838"/>
                        <a:ext cx="2147887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017" grpId="0"/>
      <p:bldP spid="9380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83" name="Text Box 51"/>
          <p:cNvSpPr txBox="1">
            <a:spLocks noChangeArrowheads="1"/>
          </p:cNvSpPr>
          <p:nvPr/>
        </p:nvSpPr>
        <p:spPr bwMode="auto">
          <a:xfrm>
            <a:off x="2320925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0.53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1988" name="Text Box 11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940044" name="Text Box 12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45" name="Text Box 13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46" name="Text Box 14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940047" name="Text Box 15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940048" name="Text Box 16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940049" name="Text Box 17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0" name="Text Box 18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940051" name="Text Box 19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940052" name="Text Box 20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940053" name="Text Box 21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940054" name="Text Box 22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940055" name="Text Box 23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2001" name="Text Box 24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0057" name="Text Box 25"/>
          <p:cNvSpPr txBox="1">
            <a:spLocks noChangeArrowheads="1"/>
          </p:cNvSpPr>
          <p:nvPr/>
        </p:nvSpPr>
        <p:spPr bwMode="auto">
          <a:xfrm>
            <a:off x="636588" y="4359275"/>
            <a:ext cx="7858125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2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To classify a given test record, first compute the likelihood of each of its attributes given each class, and multiply to obtain the total likelihood.</a:t>
            </a:r>
          </a:p>
        </p:txBody>
      </p:sp>
      <p:sp>
        <p:nvSpPr>
          <p:cNvPr id="940085" name="Text Box 53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0086" name="Text Box 54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0087" name="Text Box 55"/>
          <p:cNvSpPr txBox="1">
            <a:spLocks noChangeArrowheads="1"/>
          </p:cNvSpPr>
          <p:nvPr/>
        </p:nvSpPr>
        <p:spPr bwMode="auto">
          <a:xfrm>
            <a:off x="1789113" y="5273675"/>
            <a:ext cx="1701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 = Male</a:t>
            </a:r>
          </a:p>
        </p:txBody>
      </p:sp>
      <p:sp>
        <p:nvSpPr>
          <p:cNvPr id="940088" name="Text Box 56"/>
          <p:cNvSpPr txBox="1">
            <a:spLocks noChangeArrowheads="1"/>
          </p:cNvSpPr>
          <p:nvPr/>
        </p:nvSpPr>
        <p:spPr bwMode="auto">
          <a:xfrm>
            <a:off x="3695700" y="5272088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 = 26</a:t>
            </a:r>
          </a:p>
        </p:txBody>
      </p:sp>
      <p:sp>
        <p:nvSpPr>
          <p:cNvPr id="940089" name="Text Box 57"/>
          <p:cNvSpPr txBox="1">
            <a:spLocks noChangeArrowheads="1"/>
          </p:cNvSpPr>
          <p:nvPr/>
        </p:nvSpPr>
        <p:spPr bwMode="auto">
          <a:xfrm>
            <a:off x="4946650" y="527367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 = Yes</a:t>
            </a:r>
          </a:p>
        </p:txBody>
      </p:sp>
      <p:sp>
        <p:nvSpPr>
          <p:cNvPr id="940090" name="Text Box 58"/>
          <p:cNvSpPr txBox="1">
            <a:spLocks noChangeArrowheads="1"/>
          </p:cNvSpPr>
          <p:nvPr/>
        </p:nvSpPr>
        <p:spPr bwMode="auto">
          <a:xfrm>
            <a:off x="2325688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0.44</a:t>
            </a:r>
          </a:p>
        </p:txBody>
      </p:sp>
      <p:sp>
        <p:nvSpPr>
          <p:cNvPr id="940091" name="Text Box 59"/>
          <p:cNvSpPr txBox="1">
            <a:spLocks noChangeArrowheads="1"/>
          </p:cNvSpPr>
          <p:nvPr/>
        </p:nvSpPr>
        <p:spPr bwMode="auto">
          <a:xfrm>
            <a:off x="5413375" y="572293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0.03</a:t>
            </a:r>
          </a:p>
        </p:txBody>
      </p:sp>
      <p:sp>
        <p:nvSpPr>
          <p:cNvPr id="940092" name="Text Box 60"/>
          <p:cNvSpPr txBox="1">
            <a:spLocks noChangeArrowheads="1"/>
          </p:cNvSpPr>
          <p:nvPr/>
        </p:nvSpPr>
        <p:spPr bwMode="auto">
          <a:xfrm>
            <a:off x="5410200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0.45</a:t>
            </a:r>
          </a:p>
        </p:txBody>
      </p:sp>
      <p:sp>
        <p:nvSpPr>
          <p:cNvPr id="940098" name="Text Box 66"/>
          <p:cNvSpPr txBox="1">
            <a:spLocks noChangeArrowheads="1"/>
          </p:cNvSpPr>
          <p:nvPr/>
        </p:nvSpPr>
        <p:spPr bwMode="auto">
          <a:xfrm>
            <a:off x="6950075" y="52720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0099" name="Text Box 67"/>
          <p:cNvSpPr txBox="1">
            <a:spLocks noChangeArrowheads="1"/>
          </p:cNvSpPr>
          <p:nvPr/>
        </p:nvSpPr>
        <p:spPr bwMode="auto">
          <a:xfrm>
            <a:off x="3937000" y="5724525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940100" name="Text Box 68"/>
          <p:cNvSpPr txBox="1">
            <a:spLocks noChangeArrowheads="1"/>
          </p:cNvSpPr>
          <p:nvPr/>
        </p:nvSpPr>
        <p:spPr bwMode="auto">
          <a:xfrm>
            <a:off x="3938588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0.02</a:t>
            </a:r>
          </a:p>
        </p:txBody>
      </p:sp>
      <p:sp>
        <p:nvSpPr>
          <p:cNvPr id="940102" name="Text Box 70"/>
          <p:cNvSpPr txBox="1">
            <a:spLocks noChangeArrowheads="1"/>
          </p:cNvSpPr>
          <p:nvPr/>
        </p:nvSpPr>
        <p:spPr bwMode="auto">
          <a:xfrm>
            <a:off x="7169150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0103" name="Text Box 71"/>
          <p:cNvSpPr txBox="1">
            <a:spLocks noChangeArrowheads="1"/>
          </p:cNvSpPr>
          <p:nvPr/>
        </p:nvSpPr>
        <p:spPr bwMode="auto">
          <a:xfrm>
            <a:off x="71659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83" grpId="0"/>
      <p:bldP spid="940044" grpId="0"/>
      <p:bldP spid="940045" grpId="0"/>
      <p:bldP spid="940046" grpId="0"/>
      <p:bldP spid="940047" grpId="0"/>
      <p:bldP spid="940048" grpId="0"/>
      <p:bldP spid="940049" grpId="0"/>
      <p:bldP spid="940050" grpId="0"/>
      <p:bldP spid="940051" grpId="0"/>
      <p:bldP spid="940052" grpId="0"/>
      <p:bldP spid="940053" grpId="0"/>
      <p:bldP spid="940054" grpId="0"/>
      <p:bldP spid="940055" grpId="0"/>
      <p:bldP spid="940057" grpId="0" animBg="1"/>
      <p:bldP spid="940085" grpId="0"/>
      <p:bldP spid="940086" grpId="0"/>
      <p:bldP spid="940087" grpId="0"/>
      <p:bldP spid="940088" grpId="0"/>
      <p:bldP spid="940089" grpId="0"/>
      <p:bldP spid="940090" grpId="0"/>
      <p:bldP spid="940091" grpId="0"/>
      <p:bldP spid="940092" grpId="0"/>
      <p:bldP spid="940098" grpId="0"/>
      <p:bldP spid="940099" grpId="0"/>
      <p:bldP spid="940100" grpId="0"/>
      <p:bldP spid="940102" grpId="0"/>
      <p:bldP spid="940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Summary of Naïve Bayes</a:t>
            </a:r>
            <a:endParaRPr lang="en-US" altLang="en-US" smtClean="0"/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531938" y="920750"/>
            <a:ext cx="6045200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Learn a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class-conditional model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for each attribute for each class, using the training data.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523875" y="2997200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496888" y="3713163"/>
            <a:ext cx="1358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4722813" y="2384425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BMI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2551113" y="23828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Gender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6783388" y="238125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Diabetes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2705100" y="34242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970088" y="2852738"/>
            <a:ext cx="2095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0.44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0.56 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1990725" y="3595688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Pr(Male) = 0.53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Pr(Female) = 0.47</a:t>
            </a: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4559300" y="2852738"/>
            <a:ext cx="900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2.6</a:t>
            </a:r>
          </a:p>
        </p:txBody>
      </p:sp>
      <p:sp>
        <p:nvSpPr>
          <p:cNvPr id="44045" name="Text Box 14"/>
          <p:cNvSpPr txBox="1">
            <a:spLocks noChangeArrowheads="1"/>
          </p:cNvSpPr>
          <p:nvPr/>
        </p:nvSpPr>
        <p:spPr bwMode="auto">
          <a:xfrm>
            <a:off x="4560888" y="3595688"/>
            <a:ext cx="900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= 3.1</a:t>
            </a:r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6081713" y="2852738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0.03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0.97</a:t>
            </a:r>
          </a:p>
        </p:txBody>
      </p:sp>
      <p:sp>
        <p:nvSpPr>
          <p:cNvPr id="44047" name="Text Box 16"/>
          <p:cNvSpPr txBox="1">
            <a:spLocks noChangeArrowheads="1"/>
          </p:cNvSpPr>
          <p:nvPr/>
        </p:nvSpPr>
        <p:spPr bwMode="auto">
          <a:xfrm>
            <a:off x="6080125" y="3594100"/>
            <a:ext cx="248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Pr(Diabetes) = 0.45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Pr(No diabetes) = 0.55</a:t>
            </a:r>
          </a:p>
        </p:txBody>
      </p:sp>
      <p:sp>
        <p:nvSpPr>
          <p:cNvPr id="44048" name="Text Box 17"/>
          <p:cNvSpPr txBox="1">
            <a:spLocks noChangeArrowheads="1"/>
          </p:cNvSpPr>
          <p:nvPr/>
        </p:nvSpPr>
        <p:spPr bwMode="auto">
          <a:xfrm>
            <a:off x="2182813" y="1657350"/>
            <a:ext cx="4760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Discrete-valued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|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 dirty="0">
                <a:solidFill>
                  <a:srgbClr val="000000"/>
                </a:solidFill>
                <a:latin typeface="Arial" panose="020B0604020202020204" pitchFamily="34" charset="0"/>
              </a:rPr>
              <a:t>Real-valued attribute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8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for C =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en-US" sz="1800" baseline="-25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049" name="Text Box 18"/>
          <p:cNvSpPr txBox="1">
            <a:spLocks noChangeArrowheads="1"/>
          </p:cNvSpPr>
          <p:nvPr/>
        </p:nvSpPr>
        <p:spPr bwMode="auto">
          <a:xfrm>
            <a:off x="760413" y="4359275"/>
            <a:ext cx="7594600" cy="64135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Step 3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: Then obtain the prior probability of each class from the training data, and combine this with the likelihood using Bayes’ Theorem.</a:t>
            </a:r>
          </a:p>
        </p:txBody>
      </p:sp>
      <p:sp>
        <p:nvSpPr>
          <p:cNvPr id="942112" name="Text Box 32"/>
          <p:cNvSpPr txBox="1">
            <a:spLocks noChangeArrowheads="1"/>
          </p:cNvSpPr>
          <p:nvPr/>
        </p:nvSpPr>
        <p:spPr bwMode="auto">
          <a:xfrm>
            <a:off x="2009775" y="6145213"/>
            <a:ext cx="1258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-3</a:t>
            </a:r>
          </a:p>
        </p:txBody>
      </p:sp>
      <p:sp>
        <p:nvSpPr>
          <p:cNvPr id="942114" name="Text Box 34"/>
          <p:cNvSpPr txBox="1">
            <a:spLocks noChangeArrowheads="1"/>
          </p:cNvSpPr>
          <p:nvPr/>
        </p:nvSpPr>
        <p:spPr bwMode="auto">
          <a:xfrm>
            <a:off x="446088" y="5722938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Low</a:t>
            </a:r>
          </a:p>
        </p:txBody>
      </p:sp>
      <p:sp>
        <p:nvSpPr>
          <p:cNvPr id="942115" name="Text Box 35"/>
          <p:cNvSpPr txBox="1">
            <a:spLocks noChangeArrowheads="1"/>
          </p:cNvSpPr>
          <p:nvPr/>
        </p:nvSpPr>
        <p:spPr bwMode="auto">
          <a:xfrm>
            <a:off x="420688" y="6143625"/>
            <a:ext cx="1358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Risk = High</a:t>
            </a:r>
          </a:p>
        </p:txBody>
      </p:sp>
      <p:sp>
        <p:nvSpPr>
          <p:cNvPr id="942116" name="Text Box 36"/>
          <p:cNvSpPr txBox="1">
            <a:spLocks noChangeArrowheads="1"/>
          </p:cNvSpPr>
          <p:nvPr/>
        </p:nvSpPr>
        <p:spPr bwMode="auto">
          <a:xfrm>
            <a:off x="1785938" y="5273675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Total likelihood</a:t>
            </a:r>
          </a:p>
        </p:txBody>
      </p:sp>
      <p:sp>
        <p:nvSpPr>
          <p:cNvPr id="942117" name="Text Box 37"/>
          <p:cNvSpPr txBox="1">
            <a:spLocks noChangeArrowheads="1"/>
          </p:cNvSpPr>
          <p:nvPr/>
        </p:nvSpPr>
        <p:spPr bwMode="auto">
          <a:xfrm>
            <a:off x="3914775" y="52720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942118" name="Text Box 38"/>
          <p:cNvSpPr txBox="1">
            <a:spLocks noChangeArrowheads="1"/>
          </p:cNvSpPr>
          <p:nvPr/>
        </p:nvSpPr>
        <p:spPr bwMode="auto">
          <a:xfrm>
            <a:off x="4899025" y="5006975"/>
            <a:ext cx="1693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942119" name="Text Box 39"/>
          <p:cNvSpPr txBox="1">
            <a:spLocks noChangeArrowheads="1"/>
          </p:cNvSpPr>
          <p:nvPr/>
        </p:nvSpPr>
        <p:spPr bwMode="auto">
          <a:xfrm>
            <a:off x="2009775" y="5724525"/>
            <a:ext cx="1258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1.32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0" name="Text Box 40"/>
          <p:cNvSpPr txBox="1">
            <a:spLocks noChangeArrowheads="1"/>
          </p:cNvSpPr>
          <p:nvPr/>
        </p:nvSpPr>
        <p:spPr bwMode="auto">
          <a:xfrm>
            <a:off x="5097463" y="5722938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1.19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1" name="Text Box 41"/>
          <p:cNvSpPr txBox="1">
            <a:spLocks noChangeArrowheads="1"/>
          </p:cNvSpPr>
          <p:nvPr/>
        </p:nvSpPr>
        <p:spPr bwMode="auto">
          <a:xfrm>
            <a:off x="5100638" y="6145213"/>
            <a:ext cx="12588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4.77 x 10</a:t>
            </a:r>
            <a:r>
              <a:rPr lang="en-US" altLang="en-US" sz="1800" baseline="30000">
                <a:solidFill>
                  <a:srgbClr val="000000"/>
                </a:solidFill>
                <a:latin typeface="Arial" panose="020B0604020202020204" pitchFamily="34" charset="0"/>
              </a:rPr>
              <a:t>-4</a:t>
            </a:r>
          </a:p>
        </p:txBody>
      </p:sp>
      <p:sp>
        <p:nvSpPr>
          <p:cNvPr id="942122" name="Text Box 42"/>
          <p:cNvSpPr txBox="1">
            <a:spLocks noChangeArrowheads="1"/>
          </p:cNvSpPr>
          <p:nvPr/>
        </p:nvSpPr>
        <p:spPr bwMode="auto">
          <a:xfrm>
            <a:off x="7102475" y="5272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942123" name="Text Box 43"/>
          <p:cNvSpPr txBox="1">
            <a:spLocks noChangeArrowheads="1"/>
          </p:cNvSpPr>
          <p:nvPr/>
        </p:nvSpPr>
        <p:spPr bwMode="auto">
          <a:xfrm>
            <a:off x="3975100" y="5724525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0.9</a:t>
            </a:r>
          </a:p>
        </p:txBody>
      </p:sp>
      <p:sp>
        <p:nvSpPr>
          <p:cNvPr id="942124" name="Text Box 44"/>
          <p:cNvSpPr txBox="1">
            <a:spLocks noChangeArrowheads="1"/>
          </p:cNvSpPr>
          <p:nvPr/>
        </p:nvSpPr>
        <p:spPr bwMode="auto">
          <a:xfrm>
            <a:off x="3970338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942125" name="Text Box 45"/>
          <p:cNvSpPr txBox="1">
            <a:spLocks noChangeArrowheads="1"/>
          </p:cNvSpPr>
          <p:nvPr/>
        </p:nvSpPr>
        <p:spPr bwMode="auto">
          <a:xfrm>
            <a:off x="7362825" y="5724525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0.2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1800" b="1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2126" name="Text Box 46"/>
          <p:cNvSpPr txBox="1">
            <a:spLocks noChangeArrowheads="1"/>
          </p:cNvSpPr>
          <p:nvPr/>
        </p:nvSpPr>
        <p:spPr bwMode="auto">
          <a:xfrm>
            <a:off x="7359650" y="6145213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0.8</a:t>
            </a:r>
            <a:endParaRPr lang="en-US" altLang="en-US" sz="1800" baseline="30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2" grpId="0"/>
      <p:bldP spid="942114" grpId="0"/>
      <p:bldP spid="942115" grpId="0"/>
      <p:bldP spid="942116" grpId="0"/>
      <p:bldP spid="942117" grpId="0"/>
      <p:bldP spid="942118" grpId="0"/>
      <p:bldP spid="942119" grpId="0"/>
      <p:bldP spid="942120" grpId="0"/>
      <p:bldP spid="942121" grpId="0"/>
      <p:bldP spid="942122" grpId="0"/>
      <p:bldP spid="942123" grpId="0"/>
      <p:bldP spid="942124" grpId="0"/>
      <p:bldP spid="942125" grpId="0"/>
      <p:bldP spid="942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9220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1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2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3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9226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7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8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9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30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9232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9234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Aft>
                <a:spcPts val="600"/>
              </a:spcAft>
              <a:defRPr/>
            </a:pPr>
            <a:r>
              <a:rPr lang="en-US" altLang="en-US" b="1" u="sng" dirty="0" smtClean="0"/>
              <a:t>Unsupervised learning:</a:t>
            </a:r>
          </a:p>
          <a:p>
            <a:pPr algn="ctr">
              <a:defRPr/>
            </a:pPr>
            <a:r>
              <a:rPr lang="en-US" altLang="en-US" dirty="0" smtClean="0"/>
              <a:t>No labels, just input data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.  Various goals including clustering.</a:t>
            </a:r>
            <a:endParaRPr lang="en-US" alt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When to use Naïve Bayes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have a dataset, with some class we want to </a:t>
            </a:r>
            <a:r>
              <a:rPr lang="en-US" altLang="en-US" sz="2400" u="sng" smtClean="0"/>
              <a:t>predict</a:t>
            </a:r>
            <a:r>
              <a:rPr lang="en-US" altLang="en-US" sz="240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only do classification, not regression!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lots of attributes, and/or lots of records,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Datasets with discrete or real values, or both, are okay.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predict the posterior probability of each class, and use these probabilities to make decisions.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We want to create an interpretable </a:t>
            </a:r>
            <a:r>
              <a:rPr lang="en-US" altLang="en-US" sz="2400" u="sng" smtClean="0"/>
              <a:t>model</a:t>
            </a:r>
            <a:r>
              <a:rPr lang="en-US" altLang="en-US" sz="2400" smtClean="0"/>
              <a:t> of each class, and understand how each attribute affects our predictions.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discrete attribute, which values are common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real attribute, what are </a:t>
            </a:r>
            <a:r>
              <a:rPr lang="en-US" altLang="en-US" sz="2000" smtClean="0">
                <a:latin typeface="Symbol" panose="05050102010706020507" pitchFamily="18" charset="2"/>
              </a:rPr>
              <a:t>m</a:t>
            </a:r>
            <a:r>
              <a:rPr lang="en-US" altLang="en-US" sz="2000" smtClean="0"/>
              <a:t> and </a:t>
            </a:r>
            <a:r>
              <a:rPr lang="en-US" altLang="en-US" sz="2000" smtClean="0">
                <a:latin typeface="Symbol" panose="05050102010706020507" pitchFamily="18" charset="2"/>
              </a:rPr>
              <a:t>s</a:t>
            </a:r>
            <a:r>
              <a:rPr lang="en-US" altLang="en-US" sz="2000" smtClean="0"/>
              <a:t> for each class?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For a given test record, compare the class-conditional likelihoods for each attribute.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Performance is better when the given model makes sense.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Naïve Bayes assumes all attributes are conditionally independent given the class.  This assumption does well most of the time…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We can also use a more complicated model for each class, such as a Bayesian network (to be discussed in a future lecture).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For binary classification, NB and LR can both be written in the form: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defRPr/>
                </a:pPr>
                <a:r>
                  <a:rPr lang="en-US" altLang="en-US" sz="2000" dirty="0" smtClean="0"/>
                  <a:t>For Gaussian Naïve Bayes, we have:</a:t>
                </a:r>
              </a:p>
              <a:p>
                <a:pPr marL="0" indent="0" eaLnBrk="1" hangingPunct="1">
                  <a:lnSpc>
                    <a:spcPct val="90000"/>
                  </a:lnSpc>
                  <a:buFontTx/>
                  <a:buNone/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altLang="en-US" sz="2000" dirty="0" smtClean="0"/>
                  <a:t>For LR,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jointly to maximize the likelihood of the training data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n-US" altLang="en-US" sz="2000" dirty="0" smtClean="0"/>
                  <a:t>(“discriminative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Bayesian classification,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 smtClean="0"/>
                  <a:t> are learned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(“generative learning”)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For NB, we assume conditional independence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is learned separately by maximum likelihood.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It can be shown that, if the NB assumption is true, NB and LR converge to the same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000" dirty="0" smtClean="0"/>
                  <a:t> values but NB converges much more quickly, leading to improved performance for small amounts of training data.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en-US" sz="2000" dirty="0" smtClean="0"/>
                  <a:t>If the NB assumption is false, with enough training data LR will eventually outperform NB.  See Mitchell (2015) for additional details.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 smtClean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=0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=1 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23" y="1274709"/>
                <a:ext cx="3766416" cy="6897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950075" y="2513013"/>
            <a:ext cx="1851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See Mitchell (2015) for the derivation.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54045" r="19833"/>
          <a:stretch>
            <a:fillRect/>
          </a:stretch>
        </p:blipFill>
        <p:spPr bwMode="auto">
          <a:xfrm>
            <a:off x="3179763" y="2301875"/>
            <a:ext cx="323056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r="33517" b="62898"/>
          <a:stretch>
            <a:fillRect/>
          </a:stretch>
        </p:blipFill>
        <p:spPr bwMode="auto">
          <a:xfrm>
            <a:off x="957263" y="2451100"/>
            <a:ext cx="18383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7050088" y="1284288"/>
            <a:ext cx="16811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This sum is over the attributes (columns), for a single data record.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Naïve Bayes vs. 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If you have a small amount of labeled data and a large amount of unlabeled data (a very common situation in the real world…), the unlabeled data can often be used to improve prediction performance.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 smtClean="0"/>
              <a:t>For unlabeled data to improve performance, </a:t>
            </a:r>
            <a:r>
              <a:rPr lang="en-US" sz="2000" dirty="0"/>
              <a:t>we must assume some structure to the underlying </a:t>
            </a:r>
            <a:r>
              <a:rPr lang="en-US" sz="2000" dirty="0" smtClean="0"/>
              <a:t>data distribution.  Typical assumption of </a:t>
            </a:r>
            <a:r>
              <a:rPr lang="en-US" sz="2000" dirty="0" smtClean="0">
                <a:solidFill>
                  <a:srgbClr val="FF0000"/>
                </a:solidFill>
              </a:rPr>
              <a:t>smoothness</a:t>
            </a:r>
            <a:r>
              <a:rPr lang="en-US" sz="2000" dirty="0" smtClean="0"/>
              <a:t>: data points near each other tend to belong to same class.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en-US" sz="2000" dirty="0" smtClean="0"/>
              <a:t>For example, can dramatically improve the performance of Naïve Bayes text classification using EM.</a:t>
            </a: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supervised to semi-supervised…</a:t>
            </a:r>
          </a:p>
        </p:txBody>
      </p:sp>
      <p:pic>
        <p:nvPicPr>
          <p:cNvPr id="41986" name="Picture 2" descr="semi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3" y="2099703"/>
            <a:ext cx="3251835" cy="2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4998639" y="2791946"/>
            <a:ext cx="207034" cy="21859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71343" y="2791946"/>
            <a:ext cx="207034" cy="21859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153572" y="2809091"/>
            <a:ext cx="207034" cy="21859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?</a:t>
            </a:r>
          </a:p>
        </p:txBody>
      </p:sp>
      <p:pic>
        <p:nvPicPr>
          <p:cNvPr id="9" name="Picture 2" descr="semi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3" t="13191" r="47889" b="27192"/>
          <a:stretch/>
        </p:blipFill>
        <p:spPr bwMode="auto">
          <a:xfrm>
            <a:off x="4597879" y="2372264"/>
            <a:ext cx="77638" cy="12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9529" y="3493627"/>
            <a:ext cx="221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credit: </a:t>
            </a:r>
            <a:r>
              <a:rPr lang="en-US" sz="1200" dirty="0" err="1" smtClean="0"/>
              <a:t>Rinu</a:t>
            </a:r>
            <a:r>
              <a:rPr lang="en-US" sz="1200" dirty="0" smtClean="0"/>
              <a:t> Boney,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rinuboney.github.io/2016/01/19/ladder-network.html</a:t>
            </a:r>
            <a:endParaRPr lang="en-US" sz="1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68788" y="5638975"/>
            <a:ext cx="4110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 Nigam, A. K. McCallum, S. </a:t>
            </a:r>
            <a:r>
              <a:rPr lang="en-US" sz="1200" dirty="0" err="1"/>
              <a:t>Thrun</a:t>
            </a:r>
            <a:r>
              <a:rPr lang="en-US" sz="1200" dirty="0"/>
              <a:t>, and T. Mitchell. Text classification from labeled and unlabeled documents using EM. </a:t>
            </a:r>
            <a:r>
              <a:rPr lang="en-US" sz="1200" i="1" dirty="0"/>
              <a:t>Machine Learning</a:t>
            </a:r>
            <a:r>
              <a:rPr lang="en-US" sz="1200" dirty="0"/>
              <a:t>, 39(2/3):103–134, 2000. </a:t>
            </a:r>
          </a:p>
        </p:txBody>
      </p:sp>
    </p:spTree>
    <p:extLst>
      <p:ext uri="{BB962C8B-B14F-4D97-AF65-F5344CB8AC3E}">
        <p14:creationId xmlns:p14="http://schemas.microsoft.com/office/powerpoint/2010/main" val="212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Let’s represent each data record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=1..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000" dirty="0" smtClean="0"/>
                  <a:t>, by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..</m:t>
                    </m:r>
                    <m:sSubSup>
                      <m:sSub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.  However,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are unknown (unlabeled data).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Initialization step</a:t>
                </a:r>
                <a:r>
                  <a:rPr lang="en-US" altLang="en-US" sz="2000" dirty="0" smtClean="0"/>
                  <a:t>: based only on the </a:t>
                </a:r>
                <a:r>
                  <a:rPr lang="en-US" altLang="en-US" sz="2000" b="1" dirty="0" smtClean="0"/>
                  <a:t>labeled</a:t>
                </a:r>
                <a:r>
                  <a:rPr lang="en-US" altLang="en-US" sz="2000" dirty="0" smtClean="0"/>
                  <a:t> data, set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altLang="en-US" sz="2000" dirty="0" smtClean="0"/>
                  <a:t>and estimate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 consisting of class-conditional models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discrete-valued attributes, Gaussian mean/</a:t>
                </a:r>
                <a:r>
                  <a:rPr lang="en-US" altLang="en-US" sz="2000" dirty="0" err="1" smtClean="0"/>
                  <a:t>var</a:t>
                </a:r>
                <a:r>
                  <a:rPr lang="en-US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 smtClean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Maximum likelihood estimation </a:t>
                </a:r>
                <a:r>
                  <a:rPr lang="en-US" altLang="en-US" sz="1600" dirty="0" smtClean="0">
                    <a:solidFill>
                      <a:srgbClr val="FF0000"/>
                    </a:solidFill>
                  </a:rPr>
                  <a:t>just like training NB</a:t>
                </a:r>
                <a:r>
                  <a:rPr lang="en-US" altLang="en-US" sz="1600" dirty="0" smtClean="0"/>
                  <a:t>: proportion or sample mean/var.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Expectation (E) step</a:t>
                </a:r>
                <a:r>
                  <a:rPr lang="en-US" altLang="en-US" sz="2000" dirty="0" smtClean="0"/>
                  <a:t>: assume discrete random variable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 smtClean="0"/>
                  <a:t> for each record.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 smtClean="0"/>
                  <a:t>if known; </a:t>
                </a:r>
                <a:r>
                  <a:rPr lang="en-US" altLang="en-US" sz="2000" dirty="0"/>
                  <a:t>o</a:t>
                </a:r>
                <a:r>
                  <a:rPr lang="en-US" altLang="en-US" sz="2000" dirty="0" smtClean="0"/>
                  <a:t>therwise we </a:t>
                </a:r>
                <a:r>
                  <a:rPr lang="en-US" altLang="en-US" sz="2000" b="1" dirty="0" smtClean="0"/>
                  <a:t>compute class probabilities </a:t>
                </a:r>
                <a:r>
                  <a:rPr lang="en-US" altLang="en-US" sz="2000" dirty="0" smtClean="0"/>
                  <a:t>given the current parameters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000" dirty="0" smtClean="0"/>
                  <a:t>, </a:t>
                </a:r>
                <a:r>
                  <a:rPr lang="en-US" altLang="en-US" sz="2000" dirty="0" smtClean="0">
                    <a:solidFill>
                      <a:srgbClr val="FF0000"/>
                    </a:solidFill>
                  </a:rPr>
                  <a:t>just like classifying with NB</a:t>
                </a:r>
                <a:r>
                  <a:rPr lang="en-US" altLang="en-US" sz="2000" dirty="0" smtClean="0"/>
                  <a:t>: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284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|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  <m:nary>
                                        <m:naryPr>
                                          <m:chr m:val="∏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Pr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|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′,  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18" y="3912407"/>
                <a:ext cx="6408036" cy="7964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7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 smtClean="0"/>
              </a:p>
              <a:p>
                <a:pPr marL="0" indent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defRPr/>
                </a:pP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1500"/>
                  </a:spcBef>
                  <a:spcAft>
                    <a:spcPts val="600"/>
                  </a:spcAft>
                  <a:defRPr/>
                </a:pPr>
                <a:r>
                  <a:rPr lang="en-US" altLang="en-US" sz="2000" u="sng" dirty="0" smtClean="0"/>
                  <a:t>Maximization (M) step</a:t>
                </a:r>
                <a:r>
                  <a:rPr lang="en-US" altLang="en-US" sz="2000" dirty="0" smtClean="0"/>
                  <a:t>: compute new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en-US" sz="2000" dirty="0" smtClean="0"/>
                  <a:t> </a:t>
                </a:r>
                <a:r>
                  <a:rPr lang="en-US" altLang="en-US" sz="2000" dirty="0"/>
                  <a:t>consisting of class-conditional models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i="1" baseline="30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discrete-valued attributes, Gaussian mean/</a:t>
                </a:r>
                <a:r>
                  <a:rPr lang="en-US" altLang="en-US" sz="2000" dirty="0" err="1"/>
                  <a:t>var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0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000" dirty="0"/>
                  <a:t>for real-valued attributes, and priors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Iterate between E and M steps until convergence.  This process is typically called EM (Expectation-Maximization).</a:t>
                </a:r>
                <a:endParaRPr lang="en-US" altLang="en-US" sz="2000" dirty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b="-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6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865188"/>
            <a:ext cx="8574088" cy="58356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altLang="en-US" sz="2000" dirty="0" smtClean="0"/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Semi-Supervised Naïve Bayes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793" y="974786"/>
            <a:ext cx="711679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maximization step is </a:t>
            </a:r>
            <a:r>
              <a:rPr lang="en-US" dirty="0" smtClean="0">
                <a:solidFill>
                  <a:srgbClr val="FF0000"/>
                </a:solidFill>
              </a:rPr>
              <a:t>just like training NB</a:t>
            </a:r>
            <a:r>
              <a:rPr lang="en-US" dirty="0" smtClean="0"/>
              <a:t>, except that each data record with unknown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is treated as a partial observation of each class, weighted proportionally to the estimated class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28" y="2143670"/>
                <a:ext cx="3193438" cy="6722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32" y="3060541"/>
                <a:ext cx="5163913" cy="6717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0901"/>
                <a:ext cx="3189078" cy="5920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spec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14" y="4000901"/>
                <a:ext cx="4718728" cy="5971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02242" y="4921361"/>
            <a:ext cx="7058343" cy="369332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log-likelihood of the data increases monotonically on each step.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22" y="5572271"/>
                <a:ext cx="5822363" cy="7159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5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9"/>
                <a:ext cx="8574088" cy="2917825"/>
              </a:xfrm>
              <a:blipFill rotWithShape="0">
                <a:blip r:embed="rId3"/>
                <a:stretch>
                  <a:fillRect l="-782" t="-2505"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  <p:pic>
        <p:nvPicPr>
          <p:cNvPr id="40962" name="Picture 2" descr="../../_images/sphx_glr_plot_gmm_pdf_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91" y="370073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We can use the same EM algorithm (with the conditional independence assumption of NB) to perform </a:t>
                </a:r>
                <a:r>
                  <a:rPr lang="en-US" altLang="en-US" sz="2000" b="1" dirty="0" smtClean="0"/>
                  <a:t>clustering</a:t>
                </a:r>
                <a:r>
                  <a:rPr lang="en-US" altLang="en-US" sz="2000" dirty="0" smtClean="0"/>
                  <a:t> when the data is entirely unlabeled (all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 are unknown).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/>
                  <a:t>Choose number of clusters </a:t>
                </a:r>
                <a:r>
                  <a:rPr lang="en-US" altLang="en-US" sz="2000" dirty="0" smtClean="0"/>
                  <a:t>K.  </a:t>
                </a:r>
                <a:r>
                  <a:rPr lang="en-US" altLang="en-US" sz="2000" dirty="0"/>
                  <a:t>We will then partition the N data points into </a:t>
                </a:r>
                <a:r>
                  <a:rPr lang="en-US" altLang="en-US" sz="2000" dirty="0" smtClean="0"/>
                  <a:t>K </a:t>
                </a:r>
                <a:r>
                  <a:rPr lang="en-US" altLang="en-US" sz="2000" dirty="0"/>
                  <a:t>clusters </a:t>
                </a:r>
                <a:r>
                  <a:rPr lang="en-US" altLang="en-US" sz="2000" dirty="0" smtClean="0"/>
                  <a:t>(K </a:t>
                </a:r>
                <a:r>
                  <a:rPr lang="en-US" altLang="en-US" sz="2000" dirty="0"/>
                  <a:t>« N) to maximize the data log-likelihood</a:t>
                </a:r>
                <a:r>
                  <a:rPr lang="en-US" altLang="en-US" sz="2000" dirty="0" smtClean="0"/>
                  <a:t>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Each point x</a:t>
                </a:r>
                <a:r>
                  <a:rPr lang="en-US" altLang="en-US" sz="1600" baseline="-25000" dirty="0" smtClean="0"/>
                  <a:t>i</a:t>
                </a:r>
                <a:r>
                  <a:rPr lang="en-US" altLang="en-US" sz="1600" dirty="0" smtClean="0"/>
                  <a:t> gets a probabilistic cluster assignment,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600" dirty="0" smtClean="0"/>
                  <a:t> for each cluster k.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The resulting clusters capture the natural </a:t>
                </a:r>
                <a:r>
                  <a:rPr lang="en-US" altLang="en-US" sz="2000" b="1" dirty="0" smtClean="0"/>
                  <a:t>grouping</a:t>
                </a:r>
                <a:r>
                  <a:rPr lang="en-US" altLang="en-US" sz="2000" dirty="0" smtClean="0"/>
                  <a:t> of the data (i.e., similar points are placed in the same cluster), but may or may not be useful for predicting any particular output </a:t>
                </a:r>
                <a:r>
                  <a:rPr lang="en-US" altLang="en-US" sz="2000" dirty="0" err="1" smtClean="0"/>
                  <a:t>y</a:t>
                </a:r>
                <a:r>
                  <a:rPr lang="en-US" altLang="en-US" sz="2000" baseline="-25000" dirty="0" err="1" smtClean="0"/>
                  <a:t>i</a:t>
                </a:r>
                <a:r>
                  <a:rPr lang="en-US" altLang="en-US" sz="20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Can follow same E and M steps as in the semi-supervised case.  Only difference is initialization (since no labeled points to start from):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u="sng" dirty="0" smtClean="0"/>
                  <a:t>Simplest approach</a:t>
                </a:r>
                <a:r>
                  <a:rPr lang="en-US" altLang="en-US" sz="1600" dirty="0" smtClean="0"/>
                  <a:t>: pick k points uniformly at random to assign cluster means.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1600" dirty="0" smtClean="0"/>
                  <a:t>Can start with equal cluster priors and variances (but not equal means: why?)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This use of EM for clustering, with real-valued attributes and assumed Gaussian distributions, is called Gaussian mixture models (GMM). 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EM has many other uses, potentially any time you fit parameters by maximum likelihood but have latent (unobserved) variables.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en-US" altLang="en-US" sz="2000" dirty="0" smtClean="0"/>
                  <a:t>Lots more on clustering in the next lecture; for now we’ve focused mostly on the supervised and semi-supervised cases.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865188"/>
                <a:ext cx="8574088" cy="5835650"/>
              </a:xfrm>
              <a:blipFill rotWithShape="0">
                <a:blip r:embed="rId3"/>
                <a:stretch>
                  <a:fillRect l="-782" t="-1254" r="-853" b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3687" y="76200"/>
            <a:ext cx="8505645" cy="695325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From semi-supervised to unsupervised…</a:t>
            </a:r>
          </a:p>
        </p:txBody>
      </p:sp>
    </p:spTree>
    <p:extLst>
      <p:ext uri="{BB962C8B-B14F-4D97-AF65-F5344CB8AC3E}">
        <p14:creationId xmlns:p14="http://schemas.microsoft.com/office/powerpoint/2010/main" val="25417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Placeholder 11"/>
          <p:cNvSpPr>
            <a:spLocks noGrp="1"/>
          </p:cNvSpPr>
          <p:nvPr>
            <p:ph type="body" idx="1"/>
          </p:nvPr>
        </p:nvSpPr>
        <p:spPr>
          <a:xfrm>
            <a:off x="457200" y="673100"/>
            <a:ext cx="8229600" cy="558323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000" u="sng" dirty="0" smtClean="0"/>
              <a:t>Naïve Bayes</a:t>
            </a:r>
            <a:r>
              <a:rPr lang="en-US" altLang="en-US" sz="2000" dirty="0" smtClean="0"/>
              <a:t>:</a:t>
            </a:r>
          </a:p>
          <a:p>
            <a:pPr>
              <a:spcBef>
                <a:spcPct val="0"/>
              </a:spcBef>
            </a:pPr>
            <a:r>
              <a:rPr lang="en-US" altLang="en-US" sz="2000" dirty="0" err="1" smtClean="0"/>
              <a:t>Scikit</a:t>
            </a:r>
            <a:r>
              <a:rPr lang="en-US" altLang="en-US" sz="2000" dirty="0" smtClean="0"/>
              <a:t>-learn documentation for Naïve Bayes (supervised)</a:t>
            </a:r>
          </a:p>
          <a:p>
            <a:pPr marL="347472" indent="0">
              <a:spcBef>
                <a:spcPct val="0"/>
              </a:spcBef>
              <a:buNone/>
            </a:pPr>
            <a:r>
              <a:rPr lang="en-US" altLang="en-US" sz="1400" dirty="0" smtClean="0">
                <a:hlinkClick r:id="rId3"/>
              </a:rPr>
              <a:t>http</a:t>
            </a:r>
            <a:r>
              <a:rPr lang="en-US" altLang="en-US" sz="1400" dirty="0">
                <a:hlinkClick r:id="rId3"/>
              </a:rPr>
              <a:t>://</a:t>
            </a:r>
            <a:r>
              <a:rPr lang="en-US" altLang="en-US" sz="1400" dirty="0" smtClean="0">
                <a:hlinkClick r:id="rId3"/>
              </a:rPr>
              <a:t>scikit-learn.org/stable/modules/naive_bayes.html</a:t>
            </a:r>
            <a:endParaRPr lang="en-US" altLang="en-US" sz="1400" dirty="0"/>
          </a:p>
          <a:p>
            <a:pPr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/>
              <a:t>T.M. Mitchell (2015). Generative and discriminative classifiers: naïve Bayes and logistic regression. Ch. 3 of upcoming book, Machine Learning,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 </a:t>
            </a:r>
            <a:r>
              <a:rPr lang="en-US" altLang="en-US" sz="1400" dirty="0">
                <a:hlinkClick r:id="rId4"/>
              </a:rPr>
              <a:t>http://www.cs.cmu.edu/~</a:t>
            </a:r>
            <a:r>
              <a:rPr lang="en-US" altLang="en-US" sz="1400" dirty="0" smtClean="0">
                <a:hlinkClick r:id="rId4"/>
              </a:rPr>
              <a:t>tom/mlbook/NBayesLogReg.pdf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en-US" sz="2000" dirty="0"/>
              <a:t>A.W. Moore. Probability for data miners, available at: </a:t>
            </a:r>
            <a:r>
              <a:rPr lang="en-US" sz="1400" dirty="0">
                <a:hlinkClick r:id="rId5"/>
              </a:rPr>
              <a:t>https://www.cs.cmu.edu/~./awm/tutorials/prob.html</a:t>
            </a:r>
            <a:endParaRPr lang="en-US" altLang="en-US" sz="1400" dirty="0" smtClean="0"/>
          </a:p>
          <a:p>
            <a:pPr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-US" altLang="en-US" sz="2000" dirty="0" err="1" smtClean="0"/>
              <a:t>Duda</a:t>
            </a:r>
            <a:r>
              <a:rPr lang="en-US" altLang="en-US" sz="2000" dirty="0" smtClean="0"/>
              <a:t>, Hart, and Stork, Ch. 2, 3, and 10.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en-US" sz="2000" u="sng" dirty="0" smtClean="0"/>
              <a:t>Expectation-Maximization (EM)</a:t>
            </a:r>
            <a:r>
              <a:rPr lang="en-US" altLang="en-US" sz="2000" dirty="0" smtClean="0"/>
              <a:t>:</a:t>
            </a:r>
            <a:endParaRPr lang="en-US" altLang="en-US" sz="2000" dirty="0"/>
          </a:p>
          <a:p>
            <a:pPr lvl="0">
              <a:spcBef>
                <a:spcPct val="0"/>
              </a:spcBef>
              <a:buClr>
                <a:srgbClr val="000000"/>
              </a:buClr>
            </a:pPr>
            <a:r>
              <a:rPr lang="en-US" altLang="en-US" sz="2000" dirty="0" err="1" smtClean="0">
                <a:solidFill>
                  <a:srgbClr val="000000"/>
                </a:solidFill>
              </a:rPr>
              <a:t>Scikit</a:t>
            </a:r>
            <a:r>
              <a:rPr lang="en-US" altLang="en-US" sz="2000" dirty="0" smtClean="0">
                <a:solidFill>
                  <a:srgbClr val="000000"/>
                </a:solidFill>
              </a:rPr>
              <a:t>-learn </a:t>
            </a:r>
            <a:r>
              <a:rPr lang="en-US" altLang="en-US" sz="2000" dirty="0">
                <a:solidFill>
                  <a:srgbClr val="000000"/>
                </a:solidFill>
              </a:rPr>
              <a:t>documentation for </a:t>
            </a:r>
            <a:r>
              <a:rPr lang="en-US" altLang="en-US" sz="2000" dirty="0" smtClean="0">
                <a:solidFill>
                  <a:srgbClr val="000000"/>
                </a:solidFill>
              </a:rPr>
              <a:t>Expectation Maximization (unsupervised- Gaussian mixture model)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347472" lvl="0" indent="0">
              <a:spcBef>
                <a:spcPct val="0"/>
              </a:spcBef>
              <a:buClr>
                <a:srgbClr val="000000"/>
              </a:buClr>
              <a:buNone/>
            </a:pPr>
            <a:r>
              <a:rPr lang="en-US" altLang="en-US" sz="1400" dirty="0">
                <a:solidFill>
                  <a:srgbClr val="000000"/>
                </a:solidFill>
                <a:hlinkClick r:id="rId6"/>
              </a:rPr>
              <a:t>http://</a:t>
            </a:r>
            <a:r>
              <a:rPr lang="en-US" altLang="en-US" sz="1400" dirty="0" smtClean="0">
                <a:solidFill>
                  <a:srgbClr val="000000"/>
                </a:solidFill>
                <a:hlinkClick r:id="rId6"/>
              </a:rPr>
              <a:t>scikit-learn.org/stable/modules/mixture.html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A.P. </a:t>
            </a:r>
            <a:r>
              <a:rPr lang="en-US" altLang="en-US" sz="2000" dirty="0" err="1" smtClean="0"/>
              <a:t>Dempster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N.M. </a:t>
            </a:r>
            <a:r>
              <a:rPr lang="en-US" altLang="en-US" sz="2000" dirty="0"/>
              <a:t>Laird, </a:t>
            </a:r>
            <a:r>
              <a:rPr lang="en-US" altLang="en-US" sz="2000" dirty="0" smtClean="0"/>
              <a:t>and D.B. Rubin </a:t>
            </a:r>
            <a:r>
              <a:rPr lang="en-US" altLang="en-US" sz="2000" dirty="0"/>
              <a:t>(1977). </a:t>
            </a:r>
            <a:r>
              <a:rPr lang="en-US" altLang="en-US" sz="2000" dirty="0" smtClean="0"/>
              <a:t>Maximum </a:t>
            </a:r>
            <a:r>
              <a:rPr lang="en-US" altLang="en-US" sz="2000" dirty="0"/>
              <a:t>Likelihood from Incomplete Data via the EM </a:t>
            </a:r>
            <a:r>
              <a:rPr lang="en-US" altLang="en-US" sz="2000" dirty="0" smtClean="0"/>
              <a:t>Algorithm. </a:t>
            </a:r>
            <a:r>
              <a:rPr lang="en-US" altLang="en-US" sz="2000" i="1" dirty="0"/>
              <a:t>Journal of the Royal Statistical Society, Series B</a:t>
            </a:r>
            <a:r>
              <a:rPr lang="en-US" altLang="en-US" sz="2000" dirty="0"/>
              <a:t>. </a:t>
            </a:r>
            <a:r>
              <a:rPr lang="en-US" altLang="en-US" sz="2000" dirty="0" smtClean="0"/>
              <a:t>39(1</a:t>
            </a:r>
            <a:r>
              <a:rPr lang="en-US" altLang="en-US" sz="2000" dirty="0"/>
              <a:t>): 1–38.</a:t>
            </a:r>
            <a:endParaRPr lang="en-US" altLang="en-US" sz="2000" dirty="0" smtClean="0"/>
          </a:p>
          <a:p>
            <a:pPr>
              <a:spcBef>
                <a:spcPct val="0"/>
              </a:spcBef>
            </a:pPr>
            <a:r>
              <a:rPr lang="en-US" altLang="en-US" sz="2000" dirty="0" smtClean="0"/>
              <a:t>A.W. Moore.  Clustering with Gaussian mixtures, available at:  </a:t>
            </a:r>
            <a:r>
              <a:rPr lang="en-US" sz="1400" dirty="0">
                <a:hlinkClick r:id="rId7"/>
              </a:rPr>
              <a:t>https://www.cs.cmu.edu/~./</a:t>
            </a:r>
            <a:r>
              <a:rPr lang="en-US" sz="1400" dirty="0" smtClean="0">
                <a:hlinkClick r:id="rId7"/>
              </a:rPr>
              <a:t>awm/tutorials/gmm.html</a:t>
            </a:r>
            <a:endParaRPr lang="en-US" altLang="en-US" sz="1400" dirty="0" smtClean="0"/>
          </a:p>
          <a:p>
            <a:pPr>
              <a:spcBef>
                <a:spcPct val="0"/>
              </a:spcBef>
            </a:pPr>
            <a:endParaRPr lang="en-US" altLang="en-US" sz="1400" dirty="0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76200"/>
            <a:ext cx="8548688" cy="6953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References</a:t>
            </a:r>
          </a:p>
        </p:txBody>
      </p:sp>
      <p:sp>
        <p:nvSpPr>
          <p:cNvPr id="50180" name="TextBox 13"/>
          <p:cNvSpPr txBox="1">
            <a:spLocks noChangeArrowheads="1"/>
          </p:cNvSpPr>
          <p:nvPr/>
        </p:nvSpPr>
        <p:spPr bwMode="auto">
          <a:xfrm>
            <a:off x="685800" y="6219615"/>
            <a:ext cx="7840663" cy="3698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</a:rPr>
              <a:t>Up next</a:t>
            </a:r>
            <a:r>
              <a:rPr lang="en-US" altLang="en-US" sz="1800">
                <a:latin typeface="Arial" panose="020B0604020202020204" pitchFamily="34" charset="0"/>
              </a:rPr>
              <a:t>: a short break, and then Python examples for naïve Bayes and 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  <a:sym typeface="Helvetica Light"/>
              </a:rPr>
              <a:t>From Lecture 1…</a:t>
            </a: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525463" y="895350"/>
            <a:ext cx="808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ML problem paradigms represent a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functional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grouping of methods by what we’re trying to accomplish.  A related grouping is based on what the data looks like, and in particular, whether we have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or </a:t>
            </a:r>
            <a:r>
              <a:rPr lang="en-US" altLang="en-US" sz="1800" b="1">
                <a:solidFill>
                  <a:srgbClr val="000000"/>
                </a:solidFill>
                <a:sym typeface="Helvetica Light"/>
              </a:rPr>
              <a:t>unlabeled</a:t>
            </a:r>
            <a:r>
              <a:rPr lang="en-US" altLang="en-US" sz="1800">
                <a:solidFill>
                  <a:srgbClr val="000000"/>
                </a:solidFill>
                <a:sym typeface="Helvetica Light"/>
              </a:rPr>
              <a:t> data.</a:t>
            </a:r>
          </a:p>
        </p:txBody>
      </p:sp>
      <p:pic>
        <p:nvPicPr>
          <p:cNvPr id="11268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52775"/>
            <a:ext cx="322262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69" name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3540125"/>
            <a:ext cx="3222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0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954463"/>
            <a:ext cx="257175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1" name="pasted-imag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37050"/>
            <a:ext cx="4508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" name="Shape 493"/>
          <p:cNvSpPr/>
          <p:nvPr/>
        </p:nvSpPr>
        <p:spPr>
          <a:xfrm>
            <a:off x="447675" y="2432050"/>
            <a:ext cx="1476375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Data/input</a:t>
            </a:r>
          </a:p>
        </p:txBody>
      </p:sp>
      <p:sp>
        <p:nvSpPr>
          <p:cNvPr id="26" name="Shape 494"/>
          <p:cNvSpPr/>
          <p:nvPr/>
        </p:nvSpPr>
        <p:spPr>
          <a:xfrm>
            <a:off x="2314575" y="2409825"/>
            <a:ext cx="1922463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kern="0" dirty="0">
                <a:latin typeface="+mn-lt"/>
                <a:sym typeface="Helvetica Light"/>
              </a:rPr>
              <a:t>Labels/output</a:t>
            </a:r>
          </a:p>
        </p:txBody>
      </p:sp>
      <p:pic>
        <p:nvPicPr>
          <p:cNvPr id="11274" name="pasted-imag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117850"/>
            <a:ext cx="290512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5" name="pasted-imag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471863"/>
            <a:ext cx="3222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6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935413"/>
            <a:ext cx="258763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7" name="pasted-imag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270375"/>
            <a:ext cx="4191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8" name="pasted-imag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5283200"/>
            <a:ext cx="1222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501"/>
          <p:cNvSpPr/>
          <p:nvPr/>
        </p:nvSpPr>
        <p:spPr>
          <a:xfrm>
            <a:off x="893763" y="4740275"/>
            <a:ext cx="2728912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Learn d</a:t>
            </a:r>
            <a:r>
              <a:rPr sz="2400" kern="0" dirty="0">
                <a:latin typeface="+mn-lt"/>
                <a:sym typeface="Helvetica Light"/>
              </a:rPr>
              <a:t>ependence</a:t>
            </a:r>
            <a:r>
              <a:rPr lang="en-US" sz="2400" kern="0" dirty="0">
                <a:latin typeface="+mn-lt"/>
                <a:sym typeface="Helvetica Light"/>
              </a:rPr>
              <a:t>:</a:t>
            </a:r>
            <a:endParaRPr sz="2400" kern="0" dirty="0">
              <a:latin typeface="+mn-lt"/>
              <a:sym typeface="Helvetica Light"/>
            </a:endParaRPr>
          </a:p>
        </p:txBody>
      </p:sp>
      <p:sp>
        <p:nvSpPr>
          <p:cNvPr id="11280" name="TextBox 2"/>
          <p:cNvSpPr txBox="1">
            <a:spLocks noChangeArrowheads="1"/>
          </p:cNvSpPr>
          <p:nvPr/>
        </p:nvSpPr>
        <p:spPr bwMode="auto">
          <a:xfrm>
            <a:off x="577850" y="1854200"/>
            <a:ext cx="348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u="sng"/>
              <a:t>Supervised Learning</a:t>
            </a:r>
          </a:p>
        </p:txBody>
      </p:sp>
      <p:sp>
        <p:nvSpPr>
          <p:cNvPr id="36" name="Shape 501"/>
          <p:cNvSpPr/>
          <p:nvPr/>
        </p:nvSpPr>
        <p:spPr>
          <a:xfrm>
            <a:off x="500063" y="6026150"/>
            <a:ext cx="3536950" cy="442913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+mn-lt"/>
                <a:sym typeface="Helvetica Light"/>
              </a:rPr>
              <a:t>Discrete y = classification</a:t>
            </a:r>
          </a:p>
        </p:txBody>
      </p:sp>
      <p:sp>
        <p:nvSpPr>
          <p:cNvPr id="11282" name="TextBox 4"/>
          <p:cNvSpPr txBox="1">
            <a:spLocks noChangeArrowheads="1"/>
          </p:cNvSpPr>
          <p:nvPr/>
        </p:nvSpPr>
        <p:spPr bwMode="auto">
          <a:xfrm>
            <a:off x="4946650" y="1960563"/>
            <a:ext cx="3749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Semi-supervised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Only some data points are labeled; the goal is still typically prediction.</a:t>
            </a:r>
          </a:p>
        </p:txBody>
      </p:sp>
      <p:sp>
        <p:nvSpPr>
          <p:cNvPr id="11283" name="TextBox 38"/>
          <p:cNvSpPr txBox="1">
            <a:spLocks noChangeArrowheads="1"/>
          </p:cNvSpPr>
          <p:nvPr/>
        </p:nvSpPr>
        <p:spPr bwMode="auto">
          <a:xfrm>
            <a:off x="4946650" y="5237163"/>
            <a:ext cx="37512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u="sng"/>
              <a:t>Unsupervised learning: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No labels, just input data x</a:t>
            </a:r>
            <a:r>
              <a:rPr lang="en-US" altLang="en-US" sz="1800" baseline="-25000"/>
              <a:t>i</a:t>
            </a:r>
            <a:r>
              <a:rPr lang="en-US" altLang="en-US" sz="1800"/>
              <a:t>.  Various goals including clustering.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165225" y="1535113"/>
            <a:ext cx="6867525" cy="3916362"/>
          </a:xfrm>
          <a:prstGeom prst="ellipse">
            <a:avLst/>
          </a:prstGeom>
          <a:solidFill>
            <a:srgbClr val="C8C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Arial" charset="0"/>
              </a:rPr>
              <a:t>In today’s lecture we will learn about a class of methods, based on Bayesian probability, that cover the entire range from supervised to semi-supervised to unsupervised learning, including both </a:t>
            </a:r>
            <a:r>
              <a:rPr lang="en-US" b="1" dirty="0">
                <a:latin typeface="Arial" charset="0"/>
              </a:rPr>
              <a:t>classification</a:t>
            </a:r>
            <a:r>
              <a:rPr lang="en-US" dirty="0">
                <a:latin typeface="Arial" charset="0"/>
              </a:rPr>
              <a:t> and </a:t>
            </a:r>
            <a:r>
              <a:rPr lang="en-US" b="1" dirty="0">
                <a:latin typeface="Arial" charset="0"/>
              </a:rPr>
              <a:t>clustering</a:t>
            </a:r>
            <a:r>
              <a:rPr lang="en-US" dirty="0">
                <a:latin typeface="Arial" charset="0"/>
              </a:rPr>
              <a:t>.</a:t>
            </a:r>
          </a:p>
          <a:p>
            <a:pPr algn="ctr">
              <a:defRPr/>
            </a:pPr>
            <a:endParaRPr lang="en-US" dirty="0">
              <a:latin typeface="Arial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Classification only (not regression).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Labeled and/or unlabeled data.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latin typeface="Arial" charset="0"/>
              </a:rPr>
              <a:t>Can obtain class/cluster probabilities.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Model-based classification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288" y="787400"/>
            <a:ext cx="4941887" cy="3973513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Let’s start with the </a:t>
            </a:r>
            <a:r>
              <a:rPr lang="en-US" altLang="en-US" sz="2400" b="1" dirty="0" smtClean="0"/>
              <a:t>supervised</a:t>
            </a:r>
            <a:r>
              <a:rPr lang="en-US" altLang="en-US" sz="2400" dirty="0" smtClean="0"/>
              <a:t> case, where we have labeled training data.</a:t>
            </a:r>
          </a:p>
          <a:p>
            <a:pPr eaLnBrk="1" hangingPunct="1"/>
            <a:r>
              <a:rPr lang="en-US" altLang="en-US" sz="2400" dirty="0" smtClean="0"/>
              <a:t>We focus on </a:t>
            </a:r>
            <a:r>
              <a:rPr lang="en-US" altLang="en-US" sz="2400" u="sng" dirty="0" smtClean="0"/>
              <a:t>classification</a:t>
            </a:r>
            <a:r>
              <a:rPr lang="en-US" altLang="en-US" sz="2400" dirty="0" smtClean="0"/>
              <a:t>, and ask, “How likely is this data point to be in each class?”</a:t>
            </a:r>
          </a:p>
          <a:p>
            <a:pPr eaLnBrk="1" hangingPunct="1"/>
            <a:r>
              <a:rPr lang="en-US" altLang="en-US" sz="2400" dirty="0" smtClean="0"/>
              <a:t>This question is important, e.g. for risk prediction, but hard to answer accurately using the methods that we’ve seen so far.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1338263" y="4922838"/>
            <a:ext cx="6500812" cy="11874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u="sng">
                <a:solidFill>
                  <a:srgbClr val="000000"/>
                </a:solidFill>
              </a:rPr>
              <a:t>Solution</a:t>
            </a:r>
            <a:r>
              <a:rPr lang="en-US" altLang="en-US" sz="2400">
                <a:solidFill>
                  <a:srgbClr val="000000"/>
                </a:solidFill>
              </a:rPr>
              <a:t>: learn a </a:t>
            </a:r>
            <a:r>
              <a:rPr lang="en-US" altLang="en-US" sz="2400" b="1">
                <a:solidFill>
                  <a:srgbClr val="FF0000"/>
                </a:solidFill>
              </a:rPr>
              <a:t>probabilistic model</a:t>
            </a:r>
            <a:r>
              <a:rPr lang="en-US" altLang="en-US" sz="2400">
                <a:solidFill>
                  <a:srgbClr val="000000"/>
                </a:solidFill>
              </a:rPr>
              <a:t> for each class, then compute the class posterior probabilities using Bayes’ Theorem.</a:t>
            </a:r>
          </a:p>
        </p:txBody>
      </p:sp>
      <p:sp>
        <p:nvSpPr>
          <p:cNvPr id="13317" name="Line 42"/>
          <p:cNvSpPr>
            <a:spLocks noChangeShapeType="1"/>
          </p:cNvSpPr>
          <p:nvPr/>
        </p:nvSpPr>
        <p:spPr bwMode="auto">
          <a:xfrm flipH="1">
            <a:off x="5370513" y="246856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43"/>
          <p:cNvSpPr>
            <a:spLocks noChangeShapeType="1"/>
          </p:cNvSpPr>
          <p:nvPr/>
        </p:nvSpPr>
        <p:spPr bwMode="auto">
          <a:xfrm flipH="1">
            <a:off x="5522913" y="2030413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19" name="smallthumb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423988"/>
            <a:ext cx="2857500" cy="2857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500" name="Text Box 36"/>
          <p:cNvSpPr txBox="1">
            <a:spLocks noChangeArrowheads="1"/>
          </p:cNvSpPr>
          <p:nvPr/>
        </p:nvSpPr>
        <p:spPr bwMode="auto">
          <a:xfrm>
            <a:off x="7951788" y="6384925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0.116</a:t>
            </a:r>
          </a:p>
        </p:txBody>
      </p:sp>
      <p:sp>
        <p:nvSpPr>
          <p:cNvPr id="830479" name="Rectangle 15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0" name="Rectangle 16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0481" name="Rectangle 17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830475" name="Text Box 11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830478" name="Line 14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2" name="Text Box 18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830484" name="Line 20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85" name="Line 21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373" name="Object 9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0487" name="Text Box 23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830488" name="Text Box 24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830489" name="Text Box 25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830492" name="Text Box 28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830493" name="Text Box 29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830495" name="Text Box 31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830496" name="Text Box 32"/>
          <p:cNvSpPr txBox="1">
            <a:spLocks noChangeArrowheads="1"/>
          </p:cNvSpPr>
          <p:nvPr/>
        </p:nvSpPr>
        <p:spPr bwMode="auto">
          <a:xfrm>
            <a:off x="6565900" y="5089525"/>
            <a:ext cx="228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Unnormalized posterior</a:t>
            </a:r>
          </a:p>
        </p:txBody>
      </p:sp>
      <p:sp>
        <p:nvSpPr>
          <p:cNvPr id="830498" name="Text Box 34"/>
          <p:cNvSpPr txBox="1">
            <a:spLocks noChangeArrowheads="1"/>
          </p:cNvSpPr>
          <p:nvPr/>
        </p:nvSpPr>
        <p:spPr bwMode="auto">
          <a:xfrm>
            <a:off x="6705600" y="5508625"/>
            <a:ext cx="1931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0.4 x 0.050 = 0.020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0.1 x 0.950 = 0.095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0.5 x 0.002 = 0.001</a:t>
            </a:r>
          </a:p>
        </p:txBody>
      </p:sp>
      <p:sp>
        <p:nvSpPr>
          <p:cNvPr id="830499" name="Line 35"/>
          <p:cNvSpPr>
            <a:spLocks noChangeShapeType="1"/>
          </p:cNvSpPr>
          <p:nvPr/>
        </p:nvSpPr>
        <p:spPr bwMode="auto">
          <a:xfrm flipH="1">
            <a:off x="7958138" y="6394450"/>
            <a:ext cx="606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01" name="Text Box 37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00" grpId="0"/>
      <p:bldP spid="830479" grpId="0" animBg="1"/>
      <p:bldP spid="830480" grpId="0" animBg="1"/>
      <p:bldP spid="830481" grpId="0" animBg="1"/>
      <p:bldP spid="830475" grpId="0" animBg="1"/>
      <p:bldP spid="830478" grpId="0" animBg="1"/>
      <p:bldP spid="830482" grpId="0" animBg="1"/>
      <p:bldP spid="830484" grpId="0" animBg="1"/>
      <p:bldP spid="830485" grpId="0" animBg="1"/>
      <p:bldP spid="830487" grpId="0"/>
      <p:bldP spid="830488" grpId="0"/>
      <p:bldP spid="830489" grpId="0"/>
      <p:bldP spid="830492" grpId="0"/>
      <p:bldP spid="830493" grpId="0"/>
      <p:bldP spid="830495" grpId="0"/>
      <p:bldP spid="830496" grpId="0"/>
      <p:bldP spid="830498" grpId="0"/>
      <p:bldP spid="830499" grpId="0" animBg="1"/>
      <p:bldP spid="8305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Posterior probability that data record x</a:t>
            </a:r>
            <a:r>
              <a:rPr lang="en-US" altLang="en-US" baseline="-25000" dirty="0" smtClean="0"/>
              <a:t>i</a:t>
            </a:r>
            <a:r>
              <a:rPr lang="en-US" altLang="en-US" dirty="0" smtClean="0"/>
              <a:t> belongs to class </a:t>
            </a:r>
            <a:r>
              <a:rPr lang="en-US" altLang="en-US" dirty="0" err="1" smtClean="0"/>
              <a:t>C</a:t>
            </a:r>
            <a:r>
              <a:rPr lang="en-US" altLang="en-US" baseline="-25000" dirty="0" err="1" smtClean="0"/>
              <a:t>j</a:t>
            </a:r>
            <a:r>
              <a:rPr lang="en-US" altLang="en-US" dirty="0" smtClean="0"/>
              <a:t>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Simple example: {has stripes, seen on land}</a:t>
            </a:r>
          </a:p>
          <a:p>
            <a:pPr eaLnBrk="1" hangingPunct="1">
              <a:buFontTx/>
              <a:buNone/>
            </a:pPr>
            <a:r>
              <a:rPr lang="en-US" altLang="en-US" dirty="0" smtClean="0"/>
              <a:t>	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7416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420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9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554038" y="5089525"/>
            <a:ext cx="690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1897063" y="5084763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4238625" y="5089525"/>
            <a:ext cx="109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u="sng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541338" y="5505450"/>
            <a:ext cx="7254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Horse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Zebra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Fish</a:t>
            </a:r>
          </a:p>
        </p:txBody>
      </p:sp>
      <p:sp>
        <p:nvSpPr>
          <p:cNvPr id="17425" name="Text Box 18"/>
          <p:cNvSpPr txBox="1">
            <a:spLocks noChangeArrowheads="1"/>
          </p:cNvSpPr>
          <p:nvPr/>
        </p:nvSpPr>
        <p:spPr bwMode="auto">
          <a:xfrm>
            <a:off x="1416050" y="5507038"/>
            <a:ext cx="1581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Pr(Horse)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Pr(Zebra)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Pr(Fish) = 0.5</a:t>
            </a:r>
          </a:p>
        </p:txBody>
      </p:sp>
      <p:sp>
        <p:nvSpPr>
          <p:cNvPr id="17426" name="Text Box 19"/>
          <p:cNvSpPr txBox="1">
            <a:spLocks noChangeArrowheads="1"/>
          </p:cNvSpPr>
          <p:nvPr/>
        </p:nvSpPr>
        <p:spPr bwMode="auto">
          <a:xfrm>
            <a:off x="3243207" y="5502275"/>
            <a:ext cx="30973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Horse) = 0.050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Zebra) = 0.950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(stripes, 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land | 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Fish) = 0.002</a:t>
            </a:r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6607175" y="5089525"/>
            <a:ext cx="2217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 u="sng">
                <a:solidFill>
                  <a:srgbClr val="FF0000"/>
                </a:solidFill>
                <a:latin typeface="Arial" panose="020B0604020202020204" pitchFamily="34" charset="0"/>
              </a:rPr>
              <a:t>Normalized posterior</a:t>
            </a:r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6634163" y="5508625"/>
            <a:ext cx="21129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0.020 / 0.116 = 0.172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0.095 / 0.116 = 0.819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</a:rPr>
              <a:t>0.001 / 0.116 = 0.009</a:t>
            </a:r>
          </a:p>
        </p:txBody>
      </p:sp>
      <p:sp>
        <p:nvSpPr>
          <p:cNvPr id="17429" name="Text Box 25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9464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19466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68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27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856098" name="Text Box 34"/>
          <p:cNvSpPr txBox="1">
            <a:spLocks noChangeArrowheads="1"/>
          </p:cNvSpPr>
          <p:nvPr/>
        </p:nvSpPr>
        <p:spPr bwMode="auto">
          <a:xfrm>
            <a:off x="5187950" y="4943475"/>
            <a:ext cx="337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200 horses, 50 zebras, 250 fish</a:t>
            </a:r>
          </a:p>
        </p:txBody>
      </p:sp>
      <p:sp>
        <p:nvSpPr>
          <p:cNvPr id="856099" name="Text Box 35"/>
          <p:cNvSpPr txBox="1">
            <a:spLocks noChangeArrowheads="1"/>
          </p:cNvSpPr>
          <p:nvPr/>
        </p:nvSpPr>
        <p:spPr bwMode="auto">
          <a:xfrm>
            <a:off x="5394325" y="5319713"/>
            <a:ext cx="29273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Pr(horse) = 200 / 500 = 0.4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Pr(zebra) = 50 / 500 = 0.1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Pr(fish) = 250 / 500 = 0.5</a:t>
            </a:r>
          </a:p>
        </p:txBody>
      </p:sp>
      <p:sp>
        <p:nvSpPr>
          <p:cNvPr id="856100" name="Text Box 36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856101" name="Text Box 37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856102" name="Line 38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Text Box 39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98" grpId="0"/>
      <p:bldP spid="856099" grpId="0"/>
      <p:bldP spid="856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17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1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670550" y="4943475"/>
            <a:ext cx="227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u="sng">
                <a:solidFill>
                  <a:srgbClr val="000000"/>
                </a:solidFill>
                <a:latin typeface="Arial" panose="020B0604020202020204" pitchFamily="34" charset="0"/>
              </a:rPr>
              <a:t>Dataset of N records</a:t>
            </a:r>
          </a:p>
        </p:txBody>
      </p:sp>
      <p:sp>
        <p:nvSpPr>
          <p:cNvPr id="21520" name="Text Box 17"/>
          <p:cNvSpPr txBox="1">
            <a:spLocks noChangeArrowheads="1"/>
          </p:cNvSpPr>
          <p:nvPr/>
        </p:nvSpPr>
        <p:spPr bwMode="auto">
          <a:xfrm>
            <a:off x="468313" y="4924425"/>
            <a:ext cx="447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1.  Prior knowledge (ask a domain expert).</a:t>
            </a:r>
          </a:p>
        </p:txBody>
      </p:sp>
      <p:sp>
        <p:nvSpPr>
          <p:cNvPr id="21521" name="Text Box 18"/>
          <p:cNvSpPr txBox="1">
            <a:spLocks noChangeArrowheads="1"/>
          </p:cNvSpPr>
          <p:nvPr/>
        </p:nvSpPr>
        <p:spPr bwMode="auto">
          <a:xfrm>
            <a:off x="455613" y="5410200"/>
            <a:ext cx="4322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 Learn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the priors and likelihoods from a representative “training” dataset.</a:t>
            </a:r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>
            <a:off x="4860925" y="5702300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23" name="Object 21"/>
          <p:cNvGraphicFramePr>
            <a:graphicFrameLocks noChangeAspect="1"/>
          </p:cNvGraphicFramePr>
          <p:nvPr/>
        </p:nvGraphicFramePr>
        <p:xfrm>
          <a:off x="5648325" y="5410200"/>
          <a:ext cx="23304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2" name="Equation" r:id="rId6" imgW="1548728" imgH="393529" progId="Equation.3">
                  <p:embed/>
                </p:oleObj>
              </mc:Choice>
              <mc:Fallback>
                <p:oleObj name="Equation" r:id="rId6" imgW="1548728" imgH="39352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5410200"/>
                        <a:ext cx="233045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Text Box 23"/>
          <p:cNvSpPr txBox="1">
            <a:spLocks noChangeArrowheads="1"/>
          </p:cNvSpPr>
          <p:nvPr/>
        </p:nvSpPr>
        <p:spPr bwMode="auto">
          <a:xfrm>
            <a:off x="5003800" y="6170613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(“Maximum likelihood estimation”)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235450" y="2416175"/>
            <a:ext cx="1004888" cy="5064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601913" y="2416175"/>
            <a:ext cx="1562100" cy="5064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2347913" y="3013075"/>
            <a:ext cx="3143250" cy="77311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95325"/>
          </a:xfrm>
        </p:spPr>
        <p:txBody>
          <a:bodyPr/>
          <a:lstStyle/>
          <a:p>
            <a:pPr eaLnBrk="1" hangingPunct="1"/>
            <a:r>
              <a:rPr lang="en-US" altLang="en-US" smtClean="0"/>
              <a:t>Using Bayes’ Theorem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225" y="865188"/>
            <a:ext cx="8574088" cy="5554662"/>
          </a:xfrm>
        </p:spPr>
        <p:txBody>
          <a:bodyPr/>
          <a:lstStyle/>
          <a:p>
            <a:pPr eaLnBrk="1" hangingPunct="1"/>
            <a:r>
              <a:rPr lang="en-US" altLang="en-US" smtClean="0"/>
              <a:t>Posterior probability that data record x</a:t>
            </a:r>
            <a:r>
              <a:rPr lang="en-US" altLang="en-US" baseline="-25000" smtClean="0"/>
              <a:t>i</a:t>
            </a:r>
            <a:r>
              <a:rPr lang="en-US" altLang="en-US" smtClean="0"/>
              <a:t> belongs to class C</a:t>
            </a:r>
            <a:r>
              <a:rPr lang="en-US" altLang="en-US" baseline="-25000" smtClean="0"/>
              <a:t>j</a:t>
            </a:r>
            <a:r>
              <a:rPr lang="en-US" altLang="en-US" smtClean="0"/>
              <a:t>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227763" y="2343150"/>
            <a:ext cx="1838325" cy="650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Prior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probability of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 flipH="1">
            <a:off x="4065588" y="2030413"/>
            <a:ext cx="417512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6218238" y="3109913"/>
            <a:ext cx="1846262" cy="925512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Normalize probabilities (must sum to 1)</a:t>
            </a:r>
          </a:p>
        </p:txBody>
      </p:sp>
      <p:sp>
        <p:nvSpPr>
          <p:cNvPr id="23562" name="Line 11"/>
          <p:cNvSpPr>
            <a:spLocks noChangeShapeType="1"/>
          </p:cNvSpPr>
          <p:nvPr/>
        </p:nvSpPr>
        <p:spPr bwMode="auto">
          <a:xfrm flipH="1">
            <a:off x="5645150" y="27035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Line 12"/>
          <p:cNvSpPr>
            <a:spLocks noChangeShapeType="1"/>
          </p:cNvSpPr>
          <p:nvPr/>
        </p:nvSpPr>
        <p:spPr bwMode="auto">
          <a:xfrm flipH="1">
            <a:off x="5635625" y="34274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564" name="Object 13"/>
          <p:cNvGraphicFramePr>
            <a:graphicFrameLocks/>
          </p:cNvGraphicFramePr>
          <p:nvPr/>
        </p:nvGraphicFramePr>
        <p:xfrm>
          <a:off x="311150" y="2405063"/>
          <a:ext cx="530066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Equation" r:id="rId4" imgW="2120900" imgH="584200" progId="Equation.3">
                  <p:embed/>
                </p:oleObj>
              </mc:Choice>
              <mc:Fallback>
                <p:oleObj name="Equation" r:id="rId4" imgW="2120900" imgH="5842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" y="2405063"/>
                        <a:ext cx="530066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5" name="Text Box 14"/>
          <p:cNvSpPr txBox="1">
            <a:spLocks noChangeArrowheads="1"/>
          </p:cNvSpPr>
          <p:nvPr/>
        </p:nvSpPr>
        <p:spPr bwMode="auto">
          <a:xfrm>
            <a:off x="627063" y="4214813"/>
            <a:ext cx="787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So how can we obtain the priors and likelihoods?</a:t>
            </a:r>
          </a:p>
        </p:txBody>
      </p:sp>
      <p:sp>
        <p:nvSpPr>
          <p:cNvPr id="23566" name="Text Box 21"/>
          <p:cNvSpPr txBox="1">
            <a:spLocks noChangeArrowheads="1"/>
          </p:cNvSpPr>
          <p:nvPr/>
        </p:nvSpPr>
        <p:spPr bwMode="auto">
          <a:xfrm>
            <a:off x="1471613" y="4910138"/>
            <a:ext cx="6165850" cy="70167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To learn the likelihoods Pr(x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|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), we need a </a:t>
            </a:r>
            <a:r>
              <a:rPr lang="en-US" altLang="en-US" sz="2000" u="sng">
                <a:solidFill>
                  <a:srgbClr val="000000"/>
                </a:solidFill>
                <a:latin typeface="Arial" panose="020B0604020202020204" pitchFamily="34" charset="0"/>
              </a:rPr>
              <a:t>model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of how the data is generated, for each class C</a:t>
            </a:r>
            <a:r>
              <a:rPr lang="en-US" altLang="en-US" sz="2000" baseline="-2500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60182" name="Text Box 22"/>
          <p:cNvSpPr txBox="1">
            <a:spLocks noChangeArrowheads="1"/>
          </p:cNvSpPr>
          <p:nvPr/>
        </p:nvSpPr>
        <p:spPr bwMode="auto">
          <a:xfrm>
            <a:off x="950913" y="5838825"/>
            <a:ext cx="5387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 this lecture, we will consider one very simple (but very useful) way of building these models.</a:t>
            </a:r>
          </a:p>
        </p:txBody>
      </p:sp>
      <p:sp>
        <p:nvSpPr>
          <p:cNvPr id="860183" name="Text Box 23"/>
          <p:cNvSpPr txBox="1">
            <a:spLocks noChangeArrowheads="1"/>
          </p:cNvSpPr>
          <p:nvPr/>
        </p:nvSpPr>
        <p:spPr bwMode="auto">
          <a:xfrm>
            <a:off x="6181725" y="5921375"/>
            <a:ext cx="225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“naïve Bayes”</a:t>
            </a:r>
          </a:p>
        </p:txBody>
      </p:sp>
      <p:sp>
        <p:nvSpPr>
          <p:cNvPr id="23569" name="Text Box 24"/>
          <p:cNvSpPr txBox="1">
            <a:spLocks noChangeArrowheads="1"/>
          </p:cNvSpPr>
          <p:nvPr/>
        </p:nvSpPr>
        <p:spPr bwMode="auto">
          <a:xfrm>
            <a:off x="4564063" y="1560513"/>
            <a:ext cx="3649662" cy="6508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Likelihood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of record x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’s attribute values if it belongs to class C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2" grpId="0"/>
      <p:bldP spid="86018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8313</TotalTime>
  <Words>3157</Words>
  <Application>Microsoft Office PowerPoint</Application>
  <PresentationFormat>On-screen Show (4:3)</PresentationFormat>
  <Paragraphs>516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Cambria Math</vt:lpstr>
      <vt:lpstr>Helvetica Light</vt:lpstr>
      <vt:lpstr>Symbol</vt:lpstr>
      <vt:lpstr>Tahoma</vt:lpstr>
      <vt:lpstr>Default Design</vt:lpstr>
      <vt:lpstr>Blends</vt:lpstr>
      <vt:lpstr>Equation</vt:lpstr>
      <vt:lpstr>PowerPoint Presentation</vt:lpstr>
      <vt:lpstr>PowerPoint Presentation</vt:lpstr>
      <vt:lpstr>PowerPoint Presentation</vt:lpstr>
      <vt:lpstr>Model-based classification</vt:lpstr>
      <vt:lpstr>Using Bayes’ Theorem</vt:lpstr>
      <vt:lpstr>Using Bayes’ Theorem</vt:lpstr>
      <vt:lpstr>Using Bayes’ Theorem</vt:lpstr>
      <vt:lpstr>Using Bayes’ Theorem</vt:lpstr>
      <vt:lpstr>Using Bayes’ Theorem</vt:lpstr>
      <vt:lpstr>Model-based classification</vt:lpstr>
      <vt:lpstr>Model-based classification</vt:lpstr>
      <vt:lpstr>Model-based classification</vt:lpstr>
      <vt:lpstr>Model-based classification</vt:lpstr>
      <vt:lpstr>Model-based classification</vt:lpstr>
      <vt:lpstr>Review of the Gaussian distribution </vt:lpstr>
      <vt:lpstr>Review of the Gaussian distribution </vt:lpstr>
      <vt:lpstr>Learning Gaussian distributions</vt:lpstr>
      <vt:lpstr>Summary of Naïve Bayes</vt:lpstr>
      <vt:lpstr>Summary of Naïve Bayes</vt:lpstr>
      <vt:lpstr>When to use Naïve Bayes</vt:lpstr>
      <vt:lpstr>Naïve Bayes vs. Logistic Regression</vt:lpstr>
      <vt:lpstr>From supervised to semi-supervised…</vt:lpstr>
      <vt:lpstr>Semi-Supervised Naïve Bayes</vt:lpstr>
      <vt:lpstr>Semi-Supervised Naïve Bayes</vt:lpstr>
      <vt:lpstr>Semi-Supervised Naïve Bayes</vt:lpstr>
      <vt:lpstr>From semi-supervised to unsupervised…</vt:lpstr>
      <vt:lpstr>From semi-supervised to unsupervised…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Neill</cp:lastModifiedBy>
  <cp:revision>537</cp:revision>
  <cp:lastPrinted>1601-01-01T00:00:00Z</cp:lastPrinted>
  <dcterms:created xsi:type="dcterms:W3CDTF">1601-01-01T00:00:00Z</dcterms:created>
  <dcterms:modified xsi:type="dcterms:W3CDTF">2021-12-28T22:02:49Z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